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42" r:id="rId3"/>
    <p:sldId id="343" r:id="rId4"/>
    <p:sldId id="259" r:id="rId5"/>
    <p:sldId id="271" r:id="rId6"/>
    <p:sldId id="260" r:id="rId7"/>
    <p:sldId id="282" r:id="rId8"/>
    <p:sldId id="281" r:id="rId9"/>
    <p:sldId id="344" r:id="rId10"/>
    <p:sldId id="345" r:id="rId11"/>
    <p:sldId id="346" r:id="rId12"/>
    <p:sldId id="278" r:id="rId13"/>
    <p:sldId id="261" r:id="rId14"/>
    <p:sldId id="283" r:id="rId15"/>
    <p:sldId id="279" r:id="rId16"/>
    <p:sldId id="284" r:id="rId17"/>
    <p:sldId id="280" r:id="rId18"/>
    <p:sldId id="285" r:id="rId19"/>
    <p:sldId id="288" r:id="rId20"/>
    <p:sldId id="267" r:id="rId21"/>
    <p:sldId id="274" r:id="rId22"/>
    <p:sldId id="257" r:id="rId23"/>
    <p:sldId id="258" r:id="rId24"/>
    <p:sldId id="262" r:id="rId25"/>
    <p:sldId id="290" r:id="rId26"/>
    <p:sldId id="287" r:id="rId27"/>
    <p:sldId id="289" r:id="rId28"/>
    <p:sldId id="275" r:id="rId29"/>
    <p:sldId id="276" r:id="rId30"/>
    <p:sldId id="286" r:id="rId31"/>
    <p:sldId id="291" r:id="rId32"/>
    <p:sldId id="298" r:id="rId33"/>
    <p:sldId id="295" r:id="rId34"/>
    <p:sldId id="299" r:id="rId35"/>
    <p:sldId id="300" r:id="rId36"/>
    <p:sldId id="293" r:id="rId37"/>
    <p:sldId id="294" r:id="rId38"/>
    <p:sldId id="297" r:id="rId39"/>
    <p:sldId id="296" r:id="rId40"/>
    <p:sldId id="301" r:id="rId41"/>
    <p:sldId id="292" r:id="rId42"/>
    <p:sldId id="266" r:id="rId43"/>
    <p:sldId id="269" r:id="rId44"/>
    <p:sldId id="263" r:id="rId45"/>
    <p:sldId id="264" r:id="rId46"/>
    <p:sldId id="265" r:id="rId47"/>
    <p:sldId id="270" r:id="rId48"/>
    <p:sldId id="272" r:id="rId49"/>
    <p:sldId id="273" r:id="rId50"/>
    <p:sldId id="268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12" r:id="rId59"/>
    <p:sldId id="313" r:id="rId60"/>
    <p:sldId id="317" r:id="rId61"/>
    <p:sldId id="314" r:id="rId62"/>
    <p:sldId id="315" r:id="rId63"/>
    <p:sldId id="316" r:id="rId64"/>
    <p:sldId id="319" r:id="rId65"/>
    <p:sldId id="311" r:id="rId66"/>
    <p:sldId id="320" r:id="rId67"/>
    <p:sldId id="327" r:id="rId68"/>
    <p:sldId id="318" r:id="rId69"/>
    <p:sldId id="321" r:id="rId70"/>
    <p:sldId id="322" r:id="rId71"/>
    <p:sldId id="323" r:id="rId72"/>
    <p:sldId id="324" r:id="rId73"/>
    <p:sldId id="326" r:id="rId74"/>
    <p:sldId id="325" r:id="rId75"/>
    <p:sldId id="331" r:id="rId76"/>
    <p:sldId id="332" r:id="rId77"/>
    <p:sldId id="338" r:id="rId78"/>
    <p:sldId id="339" r:id="rId79"/>
    <p:sldId id="340" r:id="rId80"/>
    <p:sldId id="341" r:id="rId81"/>
    <p:sldId id="337" r:id="rId82"/>
    <p:sldId id="334" r:id="rId83"/>
    <p:sldId id="333" r:id="rId84"/>
    <p:sldId id="335" r:id="rId85"/>
    <p:sldId id="328" r:id="rId86"/>
    <p:sldId id="330" r:id="rId87"/>
    <p:sldId id="336" r:id="rId88"/>
    <p:sldId id="329" r:id="rId89"/>
    <p:sldId id="360" r:id="rId90"/>
    <p:sldId id="347" r:id="rId91"/>
    <p:sldId id="350" r:id="rId92"/>
    <p:sldId id="351" r:id="rId93"/>
    <p:sldId id="354" r:id="rId94"/>
    <p:sldId id="355" r:id="rId95"/>
    <p:sldId id="356" r:id="rId96"/>
    <p:sldId id="352" r:id="rId97"/>
    <p:sldId id="357" r:id="rId98"/>
    <p:sldId id="353" r:id="rId99"/>
    <p:sldId id="349" r:id="rId100"/>
    <p:sldId id="358" r:id="rId101"/>
    <p:sldId id="348" r:id="rId102"/>
    <p:sldId id="359" r:id="rId103"/>
    <p:sldId id="361" r:id="rId104"/>
    <p:sldId id="362" r:id="rId105"/>
    <p:sldId id="363" r:id="rId106"/>
    <p:sldId id="310" r:id="rId107"/>
    <p:sldId id="309" r:id="rId10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0" d="100"/>
          <a:sy n="80" d="100"/>
        </p:scale>
        <p:origin x="60" y="1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ACBFA-8671-4831-3A9A-726E2B5C83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32F895-7371-9D70-A1EF-1EA21E64B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F4C85-1978-F808-5E21-9F007E04F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51F23-A9DA-489C-9F4C-93081C42CA47}" type="datetimeFigureOut">
              <a:rPr lang="fr-FR" smtClean="0"/>
              <a:t>31/08/2023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D2337-6C75-08B3-159F-87340131A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EAC44-9968-EA32-5D1B-DB15A66B7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F36EC-FD9C-4FD9-9478-252843841C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0416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036F3-47AB-DF03-2A61-6ACA8EAF3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AC0233-FB15-0C62-4E4F-2E4BE74D82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9A313-ED81-D3D2-A887-22DC181A9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51F23-A9DA-489C-9F4C-93081C42CA47}" type="datetimeFigureOut">
              <a:rPr lang="fr-FR" smtClean="0"/>
              <a:t>31/08/2023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39C17-C863-BDD1-89E5-9D5F725B3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7DFC9-EDE3-7777-D58B-7A7022A2C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F36EC-FD9C-4FD9-9478-252843841C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7388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6F819B-E073-AA0B-0E54-1512A1D24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EBC752-C55F-CFC0-C150-D67B8BD4CA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35B8E-FC9D-5419-5F81-33ED692FE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51F23-A9DA-489C-9F4C-93081C42CA47}" type="datetimeFigureOut">
              <a:rPr lang="fr-FR" smtClean="0"/>
              <a:t>31/08/2023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D6325-254E-0CDF-ECC6-60E0DA8AE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ACA50-BC1C-46BB-312C-BB7855AC1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F36EC-FD9C-4FD9-9478-252843841C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6699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7AAC8-AB85-A31E-7D75-5C93EACBA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EEFDD-C69F-19BD-701C-DA4607443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15B97-9941-A695-3A43-0CF701B98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51F23-A9DA-489C-9F4C-93081C42CA47}" type="datetimeFigureOut">
              <a:rPr lang="fr-FR" smtClean="0"/>
              <a:t>31/08/2023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DF00B-A6F3-4843-0348-6F17C712E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35193-3DFA-35D9-6EB2-1B226419D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F36EC-FD9C-4FD9-9478-252843841C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3778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C3344-144F-7BCB-7F8F-99EAB719A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B9909C-08F7-3758-92DE-EAA862B68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BC63C-7983-AD57-F330-29198D12B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51F23-A9DA-489C-9F4C-93081C42CA47}" type="datetimeFigureOut">
              <a:rPr lang="fr-FR" smtClean="0"/>
              <a:t>31/08/2023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6787E-5222-49FB-DC33-9252BBFA0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D7BF8-D3AA-851E-ADAC-9E1CD50F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F36EC-FD9C-4FD9-9478-252843841C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1855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A1625-0E3F-5326-4CD4-D9D73E322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3871E-7B38-D3EB-3B17-E0F43C453A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6647E5-8C3F-4A6D-1BE1-12715F6571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AC2258-3B3F-A012-102F-269790766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51F23-A9DA-489C-9F4C-93081C42CA47}" type="datetimeFigureOut">
              <a:rPr lang="fr-FR" smtClean="0"/>
              <a:t>31/08/2023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A0EE01-174E-03BE-C5D8-2AD6ABDBA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15BA6F-4EAA-96FB-F5BA-21A610251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F36EC-FD9C-4FD9-9478-252843841C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7631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7D57A-49F4-4669-931D-720B79B8A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F3A598-F126-7597-9E67-B7B74CB8C5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C0929E-292C-ED4D-D3AD-28E2DB0CE9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3C79D5-EC90-DED4-16B9-E7B6FE49AD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1E177C-E7DF-A878-0F79-AD4FE2D854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5684CD-3E0B-6199-EA9B-5A55051D0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51F23-A9DA-489C-9F4C-93081C42CA47}" type="datetimeFigureOut">
              <a:rPr lang="fr-FR" smtClean="0"/>
              <a:t>31/08/2023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BB99CD-9613-79F1-CB29-511021C12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22A893-4AB8-9466-429C-60128E3E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F36EC-FD9C-4FD9-9478-252843841C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9213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4BABC-1D25-11E5-64C7-4CC35F710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085E44-3EC3-AF4D-5986-6CDC708C8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51F23-A9DA-489C-9F4C-93081C42CA47}" type="datetimeFigureOut">
              <a:rPr lang="fr-FR" smtClean="0"/>
              <a:t>31/08/2023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CA17E2-CC82-F3CA-79D9-E62FF6773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89E60-D633-B50E-5AF1-B899734F7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F36EC-FD9C-4FD9-9478-252843841C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5494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B15239-D18C-5B39-A3D1-2A993CCAA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51F23-A9DA-489C-9F4C-93081C42CA47}" type="datetimeFigureOut">
              <a:rPr lang="fr-FR" smtClean="0"/>
              <a:t>31/08/2023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F26033-A07E-375A-451D-39C1B00DD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CF3F1-E316-D805-758B-B282D6419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F36EC-FD9C-4FD9-9478-252843841C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334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3B55E-7FB7-43F2-2B85-D60354659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D892B-40E2-D2E7-B131-A8ACE5E51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8C4953-1376-C8E0-0600-C1715C51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06575-0FB7-37A8-BCBB-BC6F30FA0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51F23-A9DA-489C-9F4C-93081C42CA47}" type="datetimeFigureOut">
              <a:rPr lang="fr-FR" smtClean="0"/>
              <a:t>31/08/2023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10E16E-F5F0-DB7E-A109-FF025460F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2561EB-4C00-0D7A-74C0-A3ADC61F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F36EC-FD9C-4FD9-9478-252843841C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291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58F4B-4ADC-7578-3180-165A370D2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A9BFED-6270-EABA-B98C-7867925D6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8AD98A-3B42-EB28-FD67-1DA8D4FC97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BE1876-0E3D-9096-718C-6F9E9E5CE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51F23-A9DA-489C-9F4C-93081C42CA47}" type="datetimeFigureOut">
              <a:rPr lang="fr-FR" smtClean="0"/>
              <a:t>31/08/2023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917B21-3F5B-E7EE-822A-C0C3AE7AB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F3906C-08E4-195C-00B3-4B2CABC4F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F36EC-FD9C-4FD9-9478-252843841C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7607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376E1D-F621-3CB8-300B-686BA5294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8FB3A-1AD0-AC08-B6EC-0A34E6988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AB7A6-DE40-82E2-664E-D2456A333A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51F23-A9DA-489C-9F4C-93081C42CA47}" type="datetimeFigureOut">
              <a:rPr lang="fr-FR" smtClean="0"/>
              <a:t>31/08/2023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73F50C-8479-DFAD-F2FB-C5E8460631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6AB9D-187E-CB18-C6B2-C2BFD1D199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F36EC-FD9C-4FD9-9478-252843841C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0957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naud-Nauwynck/presentations/tree/main/web/tp1-nodejs.pdf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npmjs.com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docs.npmjs.com/about-semantic-versioning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www.jetbrains.com/webstorm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eg"/><Relationship Id="rId4" Type="http://schemas.openxmlformats.org/officeDocument/2006/relationships/image" Target="../media/image6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www.typescriptlang.org/docs/handbook/typescript-tooling-in-5-minutes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62C34-5ABA-364A-FE00-7040488C52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71475"/>
            <a:ext cx="9144000" cy="4000500"/>
          </a:xfrm>
        </p:spPr>
        <p:txBody>
          <a:bodyPr>
            <a:normAutofit fontScale="90000"/>
          </a:bodyPr>
          <a:lstStyle/>
          <a:p>
            <a:r>
              <a:rPr lang="fr-FR" dirty="0"/>
              <a:t>Hands-on </a:t>
            </a:r>
            <a:r>
              <a:rPr lang="fr-FR" dirty="0" err="1"/>
              <a:t>NodeJS</a:t>
            </a:r>
            <a:br>
              <a:rPr lang="fr-FR" dirty="0"/>
            </a:br>
            <a:br>
              <a:rPr lang="fr-FR" dirty="0"/>
            </a:br>
            <a:r>
              <a:rPr lang="fr-FR" dirty="0"/>
              <a:t>+ JavaScript</a:t>
            </a:r>
            <a:br>
              <a:rPr lang="fr-FR" dirty="0"/>
            </a:br>
            <a:r>
              <a:rPr lang="fr-FR" dirty="0"/>
              <a:t> + </a:t>
            </a:r>
            <a:r>
              <a:rPr lang="fr-FR" dirty="0" err="1"/>
              <a:t>Debug</a:t>
            </a:r>
            <a:r>
              <a:rPr lang="fr-FR" dirty="0"/>
              <a:t>(</a:t>
            </a:r>
            <a:r>
              <a:rPr lang="fr-FR" dirty="0" err="1"/>
              <a:t>WebStorm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/>
              <a:t> + </a:t>
            </a:r>
            <a:r>
              <a:rPr lang="fr-FR" dirty="0" err="1"/>
              <a:t>TypeScript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410138-D3FF-3ED5-7D91-00532A3292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7175" y="4924425"/>
            <a:ext cx="11615738" cy="1709737"/>
          </a:xfrm>
        </p:spPr>
        <p:txBody>
          <a:bodyPr>
            <a:normAutofit/>
          </a:bodyPr>
          <a:lstStyle/>
          <a:p>
            <a:r>
              <a:rPr lang="fr-FR" dirty="0"/>
              <a:t>arnaud.nauwynck@gmail.com</a:t>
            </a:r>
          </a:p>
          <a:p>
            <a:r>
              <a:rPr lang="fr-FR" dirty="0" err="1"/>
              <a:t>Esilv</a:t>
            </a:r>
            <a:r>
              <a:rPr lang="fr-FR" dirty="0"/>
              <a:t> 2023</a:t>
            </a:r>
          </a:p>
          <a:p>
            <a:r>
              <a:rPr lang="fr-FR" dirty="0"/>
              <a:t>This document: </a:t>
            </a:r>
            <a:br>
              <a:rPr lang="fr-FR" dirty="0"/>
            </a:br>
            <a:r>
              <a:rPr lang="fr-FR" dirty="0">
                <a:hlinkClick r:id="rId2"/>
              </a:rPr>
              <a:t>https://github.com/Arnaud-Nauwynck/presentations/tree/main/web/tp1-nodejs.pdf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64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0B356-6EDD-D45A-1759-13E4E2762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22299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Edit {</a:t>
            </a:r>
            <a:r>
              <a:rPr lang="fr-FR" dirty="0" err="1"/>
              <a:t>user|system</a:t>
            </a:r>
            <a:r>
              <a:rPr lang="fr-FR" dirty="0"/>
              <a:t>} PATH </a:t>
            </a:r>
            <a:r>
              <a:rPr lang="fr-FR" dirty="0" err="1"/>
              <a:t>environment</a:t>
            </a:r>
            <a:r>
              <a:rPr lang="fr-FR" dirty="0"/>
              <a:t> variable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15579E-7485-A000-E128-7A5A39FE2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3" y="1541136"/>
            <a:ext cx="4647494" cy="49517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0224C0-6775-E92B-E02E-2B6B1403A754}"/>
              </a:ext>
            </a:extLst>
          </p:cNvPr>
          <p:cNvSpPr/>
          <p:nvPr/>
        </p:nvSpPr>
        <p:spPr>
          <a:xfrm>
            <a:off x="1096059" y="2400036"/>
            <a:ext cx="4852304" cy="2492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1A3348-E7C3-1E29-6C54-541ED00C72B4}"/>
              </a:ext>
            </a:extLst>
          </p:cNvPr>
          <p:cNvSpPr/>
          <p:nvPr/>
        </p:nvSpPr>
        <p:spPr>
          <a:xfrm>
            <a:off x="4253596" y="3541580"/>
            <a:ext cx="799417" cy="307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B0FEAF-8F36-49C6-0CD8-73046CE14AEE}"/>
              </a:ext>
            </a:extLst>
          </p:cNvPr>
          <p:cNvSpPr/>
          <p:nvPr/>
        </p:nvSpPr>
        <p:spPr>
          <a:xfrm>
            <a:off x="1700212" y="1906846"/>
            <a:ext cx="614363" cy="2492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DD5996-4BA8-14FF-F1F3-524B87EB4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081" y="1541136"/>
            <a:ext cx="4647494" cy="495173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9C7A5D5-9B63-F849-0BEA-75CD3912381D}"/>
              </a:ext>
            </a:extLst>
          </p:cNvPr>
          <p:cNvSpPr/>
          <p:nvPr/>
        </p:nvSpPr>
        <p:spPr>
          <a:xfrm>
            <a:off x="6728705" y="3959487"/>
            <a:ext cx="614363" cy="2492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E349C8-423D-B23A-06E8-F23F5E9C6D77}"/>
              </a:ext>
            </a:extLst>
          </p:cNvPr>
          <p:cNvSpPr/>
          <p:nvPr/>
        </p:nvSpPr>
        <p:spPr>
          <a:xfrm>
            <a:off x="6197676" y="5159637"/>
            <a:ext cx="4852304" cy="2492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96A320-A8A3-5DCF-E165-F7B797DF9F77}"/>
              </a:ext>
            </a:extLst>
          </p:cNvPr>
          <p:cNvSpPr/>
          <p:nvPr/>
        </p:nvSpPr>
        <p:spPr>
          <a:xfrm>
            <a:off x="9329713" y="5608505"/>
            <a:ext cx="799417" cy="307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64FEA2-C1D9-32AC-6156-5C44F7AED482}"/>
              </a:ext>
            </a:extLst>
          </p:cNvPr>
          <p:cNvSpPr/>
          <p:nvPr/>
        </p:nvSpPr>
        <p:spPr>
          <a:xfrm rot="16538973">
            <a:off x="-2149148" y="2198965"/>
            <a:ext cx="54908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System Diagnostic</a:t>
            </a:r>
          </a:p>
        </p:txBody>
      </p:sp>
    </p:spTree>
    <p:extLst>
      <p:ext uri="{BB962C8B-B14F-4D97-AF65-F5344CB8AC3E}">
        <p14:creationId xmlns:p14="http://schemas.microsoft.com/office/powerpoint/2010/main" val="27985174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A416A-9CE4-48AF-483B-0D3568A4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Clue 3/  .</a:t>
            </a:r>
            <a:r>
              <a:rPr lang="fr-FR" dirty="0" err="1"/>
              <a:t>text</a:t>
            </a:r>
            <a:r>
              <a:rPr lang="fr-FR" dirty="0"/>
              <a:t>() in </a:t>
            </a:r>
            <a:r>
              <a:rPr lang="fr-FR" dirty="0" err="1"/>
              <a:t>underlined</a:t>
            </a:r>
            <a:r>
              <a:rPr lang="fr-FR" dirty="0"/>
              <a:t> in </a:t>
            </a:r>
            <a:r>
              <a:rPr lang="fr-FR" dirty="0" err="1"/>
              <a:t>WebStorm</a:t>
            </a:r>
            <a:r>
              <a:rPr lang="fr-FR" dirty="0"/>
              <a:t>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B3A2C-F69E-6F25-8996-6B5DB8E1A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37" y="3867046"/>
            <a:ext cx="10447925" cy="24005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60B334-37C9-967C-7D65-E0DEA6BB3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637" y="1515342"/>
            <a:ext cx="9373412" cy="195088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E7685A-8398-604B-D05E-8FE0EBBF36AD}"/>
              </a:ext>
            </a:extLst>
          </p:cNvPr>
          <p:cNvSpPr/>
          <p:nvPr/>
        </p:nvSpPr>
        <p:spPr>
          <a:xfrm flipH="1">
            <a:off x="2828920" y="2106972"/>
            <a:ext cx="695329" cy="314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7DDFCA-64FD-3AB4-EC5C-0E5F2449DFB2}"/>
              </a:ext>
            </a:extLst>
          </p:cNvPr>
          <p:cNvSpPr/>
          <p:nvPr/>
        </p:nvSpPr>
        <p:spPr>
          <a:xfrm flipH="1">
            <a:off x="1607587" y="2106972"/>
            <a:ext cx="341581" cy="314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FFBF69-FD71-DD9D-03F2-27AB4F59282F}"/>
              </a:ext>
            </a:extLst>
          </p:cNvPr>
          <p:cNvSpPr/>
          <p:nvPr/>
        </p:nvSpPr>
        <p:spPr>
          <a:xfrm flipH="1">
            <a:off x="6357937" y="4686300"/>
            <a:ext cx="5286374" cy="6000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BF8FDB-2C52-886B-4CD0-D2BD1E1A53D6}"/>
              </a:ext>
            </a:extLst>
          </p:cNvPr>
          <p:cNvSpPr/>
          <p:nvPr/>
        </p:nvSpPr>
        <p:spPr>
          <a:xfrm flipH="1">
            <a:off x="1819270" y="4461594"/>
            <a:ext cx="328618" cy="314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5925E6-864F-1DF9-F733-272F18CBB6E3}"/>
              </a:ext>
            </a:extLst>
          </p:cNvPr>
          <p:cNvSpPr/>
          <p:nvPr/>
        </p:nvSpPr>
        <p:spPr>
          <a:xfrm flipH="1">
            <a:off x="1700212" y="4798968"/>
            <a:ext cx="1366838" cy="314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878478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F8271-9736-1BCA-0558-F9B09A8CE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7000"/>
            <a:ext cx="11129963" cy="1325563"/>
          </a:xfrm>
        </p:spPr>
        <p:txBody>
          <a:bodyPr/>
          <a:lstStyle/>
          <a:p>
            <a:pPr algn="ctr"/>
            <a:r>
              <a:rPr lang="fr-FR" dirty="0"/>
              <a:t>Check « .</a:t>
            </a:r>
            <a:r>
              <a:rPr lang="fr-FR" dirty="0" err="1"/>
              <a:t>text</a:t>
            </a:r>
            <a:r>
              <a:rPr lang="fr-FR" dirty="0"/>
              <a:t>() » : </a:t>
            </a:r>
            <a:r>
              <a:rPr lang="fr-FR" dirty="0" err="1"/>
              <a:t>Browsing</a:t>
            </a:r>
            <a:r>
              <a:rPr lang="fr-FR" dirty="0"/>
              <a:t> code -&gt; </a:t>
            </a:r>
            <a:r>
              <a:rPr lang="fr-FR" dirty="0" err="1"/>
              <a:t>definition</a:t>
            </a:r>
            <a:r>
              <a:rPr lang="fr-FR" dirty="0"/>
              <a:t> 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F033ED-8849-8D99-0585-F411E2625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709" y="1690688"/>
            <a:ext cx="7342506" cy="48772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1519C92-A90C-C78C-BFE5-C81D6E6A20B0}"/>
              </a:ext>
            </a:extLst>
          </p:cNvPr>
          <p:cNvSpPr/>
          <p:nvPr/>
        </p:nvSpPr>
        <p:spPr>
          <a:xfrm flipH="1">
            <a:off x="2247898" y="3200401"/>
            <a:ext cx="3729039" cy="571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7BF1F0-861C-E6EE-00EB-52CF7301CAF7}"/>
              </a:ext>
            </a:extLst>
          </p:cNvPr>
          <p:cNvSpPr/>
          <p:nvPr/>
        </p:nvSpPr>
        <p:spPr>
          <a:xfrm flipH="1">
            <a:off x="3352799" y="1680370"/>
            <a:ext cx="1438275" cy="4389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252600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1D5FB-71AB-C02C-37A6-563E37245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Clue 4/  </a:t>
            </a:r>
            <a:r>
              <a:rPr lang="fr-FR" dirty="0" err="1"/>
              <a:t>Inconsistent</a:t>
            </a:r>
            <a:r>
              <a:rPr lang="fr-FR" dirty="0"/>
              <a:t> types</a:t>
            </a:r>
            <a:br>
              <a:rPr lang="fr-FR" dirty="0"/>
            </a:br>
            <a:r>
              <a:rPr lang="fr-FR" dirty="0"/>
              <a:t> …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expecting</a:t>
            </a:r>
            <a:r>
              <a:rPr lang="fr-FR" dirty="0"/>
              <a:t> « string », </a:t>
            </a:r>
            <a:r>
              <a:rPr lang="fr-FR" dirty="0" err="1"/>
              <a:t>got</a:t>
            </a:r>
            <a:r>
              <a:rPr lang="fr-FR" dirty="0"/>
              <a:t> « </a:t>
            </a:r>
            <a:r>
              <a:rPr lang="fr-FR" dirty="0" err="1"/>
              <a:t>void</a:t>
            </a:r>
            <a:r>
              <a:rPr lang="fr-FR" dirty="0"/>
              <a:t> 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2C80E8-33FB-9E7D-DD81-7A48D0280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8" y="2148693"/>
            <a:ext cx="11180004" cy="40330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BF09B4-0B22-E749-E118-3FF3CA322F89}"/>
              </a:ext>
            </a:extLst>
          </p:cNvPr>
          <p:cNvSpPr/>
          <p:nvPr/>
        </p:nvSpPr>
        <p:spPr>
          <a:xfrm flipH="1">
            <a:off x="4162424" y="3519487"/>
            <a:ext cx="561976" cy="2667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8BD86D-87C0-D524-3F92-08D75FEC3E11}"/>
              </a:ext>
            </a:extLst>
          </p:cNvPr>
          <p:cNvSpPr/>
          <p:nvPr/>
        </p:nvSpPr>
        <p:spPr>
          <a:xfrm flipH="1">
            <a:off x="1943098" y="4286250"/>
            <a:ext cx="1162051" cy="2667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A105BC-B2A3-466F-FAC8-FD0E36C3D2B8}"/>
              </a:ext>
            </a:extLst>
          </p:cNvPr>
          <p:cNvSpPr/>
          <p:nvPr/>
        </p:nvSpPr>
        <p:spPr>
          <a:xfrm flipH="1">
            <a:off x="2776537" y="4552951"/>
            <a:ext cx="514349" cy="2143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041810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3ED1B-8468-0B63-E476-B175D6D9D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14" y="1589088"/>
            <a:ext cx="11953874" cy="29638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Promise and </a:t>
            </a:r>
            <a:r>
              <a:rPr lang="fr-FR" dirty="0" err="1"/>
              <a:t>nested</a:t>
            </a:r>
            <a:r>
              <a:rPr lang="fr-FR" dirty="0"/>
              <a:t> Callbacks =&gt; </a:t>
            </a:r>
            <a:r>
              <a:rPr lang="fr-FR" dirty="0" err="1"/>
              <a:t>Cascading</a:t>
            </a:r>
            <a:r>
              <a:rPr lang="fr-FR" dirty="0"/>
              <a:t> </a:t>
            </a:r>
            <a:r>
              <a:rPr lang="fr-FR" dirty="0" err="1"/>
              <a:t>Hell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async</a:t>
            </a:r>
            <a:r>
              <a:rPr lang="fr-FR" dirty="0"/>
              <a:t>/</a:t>
            </a:r>
            <a:r>
              <a:rPr lang="fr-FR" dirty="0" err="1"/>
              <a:t>await</a:t>
            </a:r>
            <a:r>
              <a:rPr lang="fr-FR" dirty="0"/>
              <a:t> Solution</a:t>
            </a:r>
            <a:br>
              <a:rPr lang="fr-FR" dirty="0"/>
            </a:br>
            <a:br>
              <a:rPr lang="fr-FR" dirty="0"/>
            </a:br>
            <a:r>
              <a:rPr lang="fr-FR" dirty="0"/>
              <a:t>Cf </a:t>
            </a:r>
            <a:r>
              <a:rPr lang="fr-FR" dirty="0" err="1"/>
              <a:t>also</a:t>
            </a:r>
            <a:r>
              <a:rPr lang="fr-FR" dirty="0"/>
              <a:t>  </a:t>
            </a:r>
            <a:r>
              <a:rPr lang="fr-FR" dirty="0" err="1"/>
              <a:t>RxJS</a:t>
            </a:r>
            <a:r>
              <a:rPr lang="fr-FR" dirty="0"/>
              <a:t>  (out of scope </a:t>
            </a:r>
            <a:r>
              <a:rPr lang="fr-FR" dirty="0" err="1"/>
              <a:t>here</a:t>
            </a:r>
            <a:r>
              <a:rPr lang="fr-FR" dirty="0"/>
              <a:t>… But </a:t>
            </a:r>
            <a:r>
              <a:rPr lang="fr-FR" dirty="0" err="1"/>
              <a:t>used</a:t>
            </a:r>
            <a:r>
              <a:rPr lang="fr-FR" dirty="0"/>
              <a:t> in </a:t>
            </a:r>
            <a:r>
              <a:rPr lang="fr-FR" dirty="0" err="1"/>
              <a:t>Angular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4479596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6EF7094-8A5E-477C-E935-9DCB1EBF9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35" y="2028825"/>
            <a:ext cx="11549261" cy="4610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A73B9D-AA63-02B2-6F5C-FF4F16E74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Transforming</a:t>
            </a:r>
            <a:r>
              <a:rPr lang="fr-FR" dirty="0"/>
              <a:t> </a:t>
            </a:r>
            <a:r>
              <a:rPr lang="fr-FR" dirty="0" err="1"/>
              <a:t>fetch</a:t>
            </a:r>
            <a:r>
              <a:rPr lang="fr-FR" dirty="0"/>
              <a:t>().</a:t>
            </a:r>
            <a:r>
              <a:rPr lang="fr-FR" dirty="0" err="1"/>
              <a:t>then</a:t>
            </a:r>
            <a:r>
              <a:rPr lang="fr-FR" dirty="0"/>
              <a:t>() … to </a:t>
            </a:r>
            <a:r>
              <a:rPr lang="fr-FR" dirty="0" err="1"/>
              <a:t>await</a:t>
            </a:r>
            <a:r>
              <a:rPr lang="fr-FR" dirty="0"/>
              <a:t> </a:t>
            </a:r>
            <a:r>
              <a:rPr lang="fr-FR" dirty="0" err="1"/>
              <a:t>fetch</a:t>
            </a:r>
            <a:r>
              <a:rPr lang="fr-FR" dirty="0"/>
              <a:t>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E8F0BD-5BDC-38DE-D05C-99168DAD3658}"/>
              </a:ext>
            </a:extLst>
          </p:cNvPr>
          <p:cNvSpPr/>
          <p:nvPr/>
        </p:nvSpPr>
        <p:spPr>
          <a:xfrm flipH="1">
            <a:off x="1123947" y="3148011"/>
            <a:ext cx="733427" cy="2667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A1801E-8247-2ED2-6AE6-CC46F7512841}"/>
              </a:ext>
            </a:extLst>
          </p:cNvPr>
          <p:cNvSpPr/>
          <p:nvPr/>
        </p:nvSpPr>
        <p:spPr>
          <a:xfrm flipH="1">
            <a:off x="4029073" y="3671886"/>
            <a:ext cx="628651" cy="2667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035912-F5E2-FAB2-7B6F-219AD2BBC8E9}"/>
              </a:ext>
            </a:extLst>
          </p:cNvPr>
          <p:cNvSpPr/>
          <p:nvPr/>
        </p:nvSpPr>
        <p:spPr>
          <a:xfrm flipH="1">
            <a:off x="3371846" y="4200524"/>
            <a:ext cx="590553" cy="2667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9BD16D-DCAA-6664-21A4-00042F7670E3}"/>
              </a:ext>
            </a:extLst>
          </p:cNvPr>
          <p:cNvSpPr/>
          <p:nvPr/>
        </p:nvSpPr>
        <p:spPr>
          <a:xfrm flipH="1">
            <a:off x="2909886" y="5214937"/>
            <a:ext cx="766763" cy="309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013396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E87614-9290-8F40-81D6-5C8386CA3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2988"/>
            <a:ext cx="12192000" cy="21920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8E125D-94B2-3612-1F6E-1BBE7E89C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Run </a:t>
            </a:r>
            <a:r>
              <a:rPr lang="fr-FR" dirty="0" err="1"/>
              <a:t>async</a:t>
            </a:r>
            <a:r>
              <a:rPr lang="fr-FR" dirty="0"/>
              <a:t>/</a:t>
            </a:r>
            <a:r>
              <a:rPr lang="fr-FR" dirty="0" err="1"/>
              <a:t>await</a:t>
            </a:r>
            <a:r>
              <a:rPr lang="fr-FR" dirty="0"/>
              <a:t>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8C47A9-EF38-9F8D-2BC5-C8BD0A90C852}"/>
              </a:ext>
            </a:extLst>
          </p:cNvPr>
          <p:cNvSpPr/>
          <p:nvPr/>
        </p:nvSpPr>
        <p:spPr>
          <a:xfrm>
            <a:off x="752475" y="3000372"/>
            <a:ext cx="238126" cy="12239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321492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" y="2931426"/>
            <a:ext cx="10515600" cy="782472"/>
          </a:xfrm>
        </p:spPr>
        <p:txBody>
          <a:bodyPr/>
          <a:lstStyle/>
          <a:p>
            <a:pPr algn="ctr"/>
            <a:r>
              <a:rPr lang="fr-FR" dirty="0" err="1"/>
              <a:t>Coffe</a:t>
            </a:r>
            <a:r>
              <a:rPr lang="fr-FR" dirty="0"/>
              <a:t> Break / Lunch Break (?)</a:t>
            </a:r>
          </a:p>
        </p:txBody>
      </p:sp>
    </p:spTree>
    <p:extLst>
      <p:ext uri="{BB962C8B-B14F-4D97-AF65-F5344CB8AC3E}">
        <p14:creationId xmlns:p14="http://schemas.microsoft.com/office/powerpoint/2010/main" val="325130020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3" y="2826651"/>
            <a:ext cx="10515600" cy="782472"/>
          </a:xfrm>
        </p:spPr>
        <p:txBody>
          <a:bodyPr/>
          <a:lstStyle/>
          <a:p>
            <a:pPr algn="ctr"/>
            <a:r>
              <a:rPr lang="fr-FR" dirty="0"/>
              <a:t>Next </a:t>
            </a:r>
            <a:r>
              <a:rPr lang="fr-FR" dirty="0" err="1"/>
              <a:t>Steps</a:t>
            </a:r>
            <a:r>
              <a:rPr lang="fr-F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29904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ABC9F-68C9-86FA-D15A-A117EBFA9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Prepend</a:t>
            </a:r>
            <a:r>
              <a:rPr lang="fr-FR" dirty="0"/>
              <a:t>(=max </a:t>
            </a:r>
            <a:r>
              <a:rPr lang="fr-FR" dirty="0" err="1"/>
              <a:t>priority</a:t>
            </a:r>
            <a:r>
              <a:rPr lang="fr-FR" dirty="0"/>
              <a:t>) or Append to PATH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143EEA-D09F-B674-37FA-457B763F3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404" y="1503118"/>
            <a:ext cx="4865792" cy="518204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B7325AB-AE1C-D429-D385-F75DB01AF354}"/>
              </a:ext>
            </a:extLst>
          </p:cNvPr>
          <p:cNvSpPr/>
          <p:nvPr/>
        </p:nvSpPr>
        <p:spPr>
          <a:xfrm>
            <a:off x="1205596" y="1926941"/>
            <a:ext cx="1518554" cy="2622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AD6402-FAAE-DE5A-F3E2-0DC298D1E47A}"/>
              </a:ext>
            </a:extLst>
          </p:cNvPr>
          <p:cNvSpPr/>
          <p:nvPr/>
        </p:nvSpPr>
        <p:spPr>
          <a:xfrm>
            <a:off x="1205595" y="2189143"/>
            <a:ext cx="2213879" cy="1994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5A930A6-B5EA-F509-678B-54C37DAFA867}"/>
              </a:ext>
            </a:extLst>
          </p:cNvPr>
          <p:cNvSpPr/>
          <p:nvPr/>
        </p:nvSpPr>
        <p:spPr>
          <a:xfrm>
            <a:off x="6367462" y="2660630"/>
            <a:ext cx="852488" cy="6048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C536AB-1840-C105-0EED-338A7B920B79}"/>
              </a:ext>
            </a:extLst>
          </p:cNvPr>
          <p:cNvSpPr txBox="1"/>
          <p:nvPr/>
        </p:nvSpPr>
        <p:spPr>
          <a:xfrm>
            <a:off x="7315200" y="2474893"/>
            <a:ext cx="44983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Then</a:t>
            </a:r>
            <a:r>
              <a:rPr lang="fr-FR" sz="3200" dirty="0"/>
              <a:t> </a:t>
            </a:r>
            <a:r>
              <a:rPr lang="fr-FR" sz="3200" b="1" dirty="0"/>
              <a:t>restart</a:t>
            </a:r>
            <a:r>
              <a:rPr lang="fr-FR" sz="3200" dirty="0"/>
              <a:t> </a:t>
            </a:r>
          </a:p>
          <a:p>
            <a:r>
              <a:rPr lang="fr-FR" sz="3200" dirty="0"/>
              <a:t>   </a:t>
            </a:r>
            <a:r>
              <a:rPr lang="fr-FR" sz="3200" dirty="0" err="1"/>
              <a:t>your</a:t>
            </a:r>
            <a:r>
              <a:rPr lang="fr-FR" sz="3200" dirty="0"/>
              <a:t> </a:t>
            </a:r>
            <a:r>
              <a:rPr lang="fr-FR" sz="3200" dirty="0" err="1"/>
              <a:t>terminals</a:t>
            </a:r>
            <a:r>
              <a:rPr lang="fr-FR" sz="3200" dirty="0"/>
              <a:t> &amp; apps !!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35D89C-855A-C5A2-8D3B-C624A439E78D}"/>
              </a:ext>
            </a:extLst>
          </p:cNvPr>
          <p:cNvSpPr txBox="1"/>
          <p:nvPr/>
        </p:nvSpPr>
        <p:spPr>
          <a:xfrm>
            <a:off x="7113847" y="3796248"/>
            <a:ext cx="503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( </a:t>
            </a:r>
            <a:r>
              <a:rPr lang="fr-FR" sz="2000" dirty="0" err="1"/>
              <a:t>env</a:t>
            </a:r>
            <a:r>
              <a:rPr lang="fr-FR" sz="2000" dirty="0"/>
              <a:t> vars are </a:t>
            </a:r>
            <a:r>
              <a:rPr lang="fr-FR" sz="2000" dirty="0" err="1"/>
              <a:t>inherited</a:t>
            </a:r>
            <a:r>
              <a:rPr lang="fr-FR" sz="2000" dirty="0"/>
              <a:t> </a:t>
            </a:r>
            <a:r>
              <a:rPr lang="fr-FR" sz="2000" dirty="0" err="1"/>
              <a:t>during</a:t>
            </a:r>
            <a:r>
              <a:rPr lang="fr-FR" sz="2000" dirty="0"/>
              <a:t> program starts 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F64F5C-E076-999E-0FC4-336EDD92B4E4}"/>
              </a:ext>
            </a:extLst>
          </p:cNvPr>
          <p:cNvSpPr/>
          <p:nvPr/>
        </p:nvSpPr>
        <p:spPr>
          <a:xfrm>
            <a:off x="7315200" y="2560881"/>
            <a:ext cx="2214563" cy="4204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5D8C809-13E5-E20E-2539-7D18EA588E3E}"/>
              </a:ext>
            </a:extLst>
          </p:cNvPr>
          <p:cNvSpPr/>
          <p:nvPr/>
        </p:nvSpPr>
        <p:spPr>
          <a:xfrm rot="16538973">
            <a:off x="-2149148" y="2198965"/>
            <a:ext cx="54908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System Diagnostic</a:t>
            </a:r>
          </a:p>
        </p:txBody>
      </p:sp>
    </p:spTree>
    <p:extLst>
      <p:ext uri="{BB962C8B-B14F-4D97-AF65-F5344CB8AC3E}">
        <p14:creationId xmlns:p14="http://schemas.microsoft.com/office/powerpoint/2010/main" val="3360644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519" y="150126"/>
            <a:ext cx="11896299" cy="2582834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Override</a:t>
            </a:r>
            <a:r>
              <a:rPr lang="fr-FR" dirty="0"/>
              <a:t> in terminal to </a:t>
            </a:r>
            <a:r>
              <a:rPr lang="fr-FR" dirty="0" err="1"/>
              <a:t>add</a:t>
            </a:r>
            <a:r>
              <a:rPr lang="fr-FR" dirty="0"/>
              <a:t> in « %PATH% »</a:t>
            </a:r>
            <a:br>
              <a:rPr lang="fr-FR" dirty="0"/>
            </a:br>
            <a:r>
              <a:rPr lang="fr-FR" dirty="0"/>
              <a:t>(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edit</a:t>
            </a:r>
            <a:r>
              <a:rPr lang="fr-FR" dirty="0"/>
              <a:t> + call setenv.cmd)</a:t>
            </a:r>
            <a:br>
              <a:rPr lang="fr-FR" dirty="0"/>
            </a:br>
            <a:br>
              <a:rPr lang="fr-FR" dirty="0"/>
            </a:br>
            <a:r>
              <a:rPr lang="fr-FR" sz="5300" b="1" dirty="0"/>
              <a:t>set PATH=c:\your-node-dir;%PATH%</a:t>
            </a:r>
            <a:endParaRPr lang="fr-FR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EF3959-3949-EBCA-D823-F091798E5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159" y="2841984"/>
            <a:ext cx="10643099" cy="40160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60BCFB0-9C2C-30AA-5F68-F9ED859BAE3A}"/>
              </a:ext>
            </a:extLst>
          </p:cNvPr>
          <p:cNvSpPr/>
          <p:nvPr/>
        </p:nvSpPr>
        <p:spPr>
          <a:xfrm rot="16538973">
            <a:off x="-2149148" y="2198965"/>
            <a:ext cx="54908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System Diagnostic</a:t>
            </a:r>
          </a:p>
        </p:txBody>
      </p:sp>
    </p:spTree>
    <p:extLst>
      <p:ext uri="{BB962C8B-B14F-4D97-AF65-F5344CB8AC3E}">
        <p14:creationId xmlns:p14="http://schemas.microsoft.com/office/powerpoint/2010/main" val="1461427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519" y="150125"/>
            <a:ext cx="11896299" cy="2756847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Case 2…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Cmder</a:t>
            </a:r>
            <a:r>
              <a:rPr lang="fr-FR" dirty="0"/>
              <a:t> &gt; Bash$ </a:t>
            </a:r>
            <a:br>
              <a:rPr lang="fr-FR" dirty="0"/>
            </a:br>
            <a:r>
              <a:rPr lang="fr-FR" dirty="0"/>
              <a:t>Check </a:t>
            </a:r>
            <a:r>
              <a:rPr lang="fr-FR" dirty="0" err="1"/>
              <a:t>NodeJS</a:t>
            </a:r>
            <a:r>
              <a:rPr lang="fr-FR" dirty="0"/>
              <a:t> « $PATH »</a:t>
            </a:r>
            <a:br>
              <a:rPr lang="fr-FR" dirty="0"/>
            </a:br>
            <a:br>
              <a:rPr lang="fr-FR" dirty="0"/>
            </a:br>
            <a:br>
              <a:rPr lang="fr-FR" dirty="0"/>
            </a:br>
            <a:r>
              <a:rPr lang="fr-FR" sz="5300" b="1" dirty="0" err="1"/>
              <a:t>echo</a:t>
            </a:r>
            <a:r>
              <a:rPr lang="fr-FR" sz="5300" b="1" dirty="0"/>
              <a:t> $PATH</a:t>
            </a:r>
            <a:endParaRPr lang="fr-FR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94194D-9810-3463-1729-ECBA31AA6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494" y="3429000"/>
            <a:ext cx="11191324" cy="258127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6344ECC-8848-8A8D-E973-FDD52ECDC900}"/>
              </a:ext>
            </a:extLst>
          </p:cNvPr>
          <p:cNvSpPr/>
          <p:nvPr/>
        </p:nvSpPr>
        <p:spPr>
          <a:xfrm rot="16538973">
            <a:off x="-2149148" y="2198965"/>
            <a:ext cx="54908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System Diagnostic</a:t>
            </a:r>
          </a:p>
        </p:txBody>
      </p:sp>
    </p:spTree>
    <p:extLst>
      <p:ext uri="{BB962C8B-B14F-4D97-AF65-F5344CB8AC3E}">
        <p14:creationId xmlns:p14="http://schemas.microsoft.com/office/powerpoint/2010/main" val="1405509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4E16F-2CD7-59E4-1BCC-26C9D8C1B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60" y="8294"/>
            <a:ext cx="10515600" cy="1909502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Case 2 …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Cmder</a:t>
            </a:r>
            <a:r>
              <a:rPr lang="fr-FR" dirty="0"/>
              <a:t> Bash, </a:t>
            </a:r>
            <a:r>
              <a:rPr lang="fr-FR" dirty="0" err="1"/>
              <a:t>Adding</a:t>
            </a:r>
            <a:r>
              <a:rPr lang="fr-FR" dirty="0"/>
              <a:t> in $PATH</a:t>
            </a:r>
            <a:br>
              <a:rPr lang="fr-FR" dirty="0"/>
            </a:br>
            <a:r>
              <a:rPr lang="fr-FR" dirty="0"/>
              <a:t>(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edit</a:t>
            </a:r>
            <a:r>
              <a:rPr lang="fr-FR" dirty="0"/>
              <a:t> in </a:t>
            </a:r>
            <a:r>
              <a:rPr lang="fr-FR" dirty="0" err="1"/>
              <a:t>your</a:t>
            </a:r>
            <a:r>
              <a:rPr lang="fr-FR" dirty="0"/>
              <a:t>  $HOME/.profile or .</a:t>
            </a:r>
            <a:r>
              <a:rPr lang="fr-FR" dirty="0" err="1"/>
              <a:t>bashrc</a:t>
            </a:r>
            <a:r>
              <a:rPr lang="fr-FR" dirty="0"/>
              <a:t> )</a:t>
            </a:r>
            <a:br>
              <a:rPr lang="fr-FR" dirty="0"/>
            </a:br>
            <a:r>
              <a:rPr lang="fr-FR" sz="6000" b="1" dirty="0"/>
              <a:t>export PATH=/c/</a:t>
            </a:r>
            <a:r>
              <a:rPr lang="fr-FR" sz="6000" b="1" dirty="0" err="1"/>
              <a:t>your-node-dir</a:t>
            </a:r>
            <a:r>
              <a:rPr lang="fr-FR" sz="6000" b="1" dirty="0"/>
              <a:t>:$PATH</a:t>
            </a:r>
            <a:endParaRPr lang="fr-FR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BBEE42-671C-69B6-C0CF-7AFADEBED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288" y="1896714"/>
            <a:ext cx="9370610" cy="49529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DBFCE3-36E9-CFEE-4844-9BFDEE426EFC}"/>
              </a:ext>
            </a:extLst>
          </p:cNvPr>
          <p:cNvSpPr/>
          <p:nvPr/>
        </p:nvSpPr>
        <p:spPr>
          <a:xfrm rot="16538973">
            <a:off x="-2149148" y="2198965"/>
            <a:ext cx="54908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System Diagnostic</a:t>
            </a:r>
          </a:p>
        </p:txBody>
      </p:sp>
    </p:spTree>
    <p:extLst>
      <p:ext uri="{BB962C8B-B14F-4D97-AF65-F5344CB8AC3E}">
        <p14:creationId xmlns:p14="http://schemas.microsoft.com/office/powerpoint/2010/main" val="1405124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5"/>
            <a:ext cx="10515600" cy="2379259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Start </a:t>
            </a:r>
            <a:r>
              <a:rPr lang="fr-FR" dirty="0" err="1"/>
              <a:t>NodeJs</a:t>
            </a:r>
            <a:r>
              <a:rPr lang="fr-FR" dirty="0"/>
              <a:t> interactive prompt</a:t>
            </a:r>
            <a:br>
              <a:rPr lang="fr-FR" dirty="0"/>
            </a:br>
            <a:br>
              <a:rPr lang="fr-FR" dirty="0"/>
            </a:br>
            <a:r>
              <a:rPr lang="fr-FR" sz="6000" b="1" dirty="0"/>
              <a:t>C:&gt;  </a:t>
            </a:r>
            <a:r>
              <a:rPr lang="fr-FR" sz="6000" b="1" dirty="0" err="1"/>
              <a:t>node</a:t>
            </a:r>
            <a:endParaRPr lang="fr-F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660308-D052-E734-1CE8-85192B7F3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865" y="3093015"/>
            <a:ext cx="9678239" cy="183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24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5"/>
            <a:ext cx="10515600" cy="294289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Play </a:t>
            </a:r>
            <a:r>
              <a:rPr lang="fr-FR" dirty="0" err="1"/>
              <a:t>with</a:t>
            </a:r>
            <a:r>
              <a:rPr lang="fr-FR" dirty="0"/>
              <a:t> interactive Javascript </a:t>
            </a:r>
            <a:r>
              <a:rPr lang="fr-FR" dirty="0" err="1"/>
              <a:t>eval</a:t>
            </a:r>
            <a:br>
              <a:rPr lang="fr-FR" dirty="0"/>
            </a:br>
            <a:br>
              <a:rPr lang="fr-FR" dirty="0"/>
            </a:br>
            <a:r>
              <a:rPr lang="fr-FR" b="1" dirty="0"/>
              <a:t>1+1</a:t>
            </a:r>
            <a:br>
              <a:rPr lang="fr-FR" b="1" dirty="0"/>
            </a:br>
            <a:r>
              <a:rPr lang="fr-FR" b="1" dirty="0"/>
              <a:t>console.log(‘Hello’)</a:t>
            </a:r>
            <a:br>
              <a:rPr lang="fr-FR" dirty="0"/>
            </a:br>
            <a:endParaRPr lang="fr-FR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B37BB8-49CC-6223-284E-68BBA2167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800" y="3093015"/>
            <a:ext cx="9659187" cy="26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11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806" y="31845"/>
            <a:ext cx="10515600" cy="1632099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Stop Prompt …  </a:t>
            </a:r>
            <a:br>
              <a:rPr lang="fr-FR" dirty="0"/>
            </a:br>
            <a:r>
              <a:rPr lang="fr-FR" b="1" dirty="0" err="1"/>
              <a:t>Ctrl+C</a:t>
            </a:r>
            <a:r>
              <a:rPr lang="fr-FR" b="1" dirty="0"/>
              <a:t>  </a:t>
            </a:r>
            <a:r>
              <a:rPr lang="fr-FR" b="1" dirty="0" err="1"/>
              <a:t>Ctrl+C</a:t>
            </a:r>
            <a:r>
              <a:rPr lang="fr-FR" b="1" dirty="0"/>
              <a:t>     or   .exit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030FD6-4C1C-BF64-9176-AF01E26A5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325" y="4289166"/>
            <a:ext cx="9659187" cy="2255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E47546-026A-FE9D-7DBD-1BDE01BD2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53" y="1663944"/>
            <a:ext cx="9678239" cy="267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83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6"/>
            <a:ext cx="10515600" cy="1410268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Start </a:t>
            </a:r>
            <a:r>
              <a:rPr lang="fr-FR" dirty="0" err="1"/>
              <a:t>NodeJs</a:t>
            </a:r>
            <a:r>
              <a:rPr lang="fr-FR" dirty="0"/>
              <a:t> on a « program.js » file</a:t>
            </a:r>
            <a:br>
              <a:rPr lang="fr-FR" dirty="0"/>
            </a:br>
            <a:br>
              <a:rPr lang="fr-FR" dirty="0"/>
            </a:br>
            <a:r>
              <a:rPr lang="fr-FR" sz="5300" b="1" dirty="0"/>
              <a:t>C:&gt;  </a:t>
            </a:r>
            <a:r>
              <a:rPr lang="fr-FR" sz="5300" b="1" dirty="0" err="1"/>
              <a:t>node</a:t>
            </a:r>
            <a:r>
              <a:rPr lang="fr-FR" sz="5300" b="1" dirty="0"/>
              <a:t>  program.js</a:t>
            </a:r>
            <a:endParaRPr lang="fr-F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6626BF-07DD-19A6-D5BD-67687B907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719" y="2209134"/>
            <a:ext cx="6256562" cy="1779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4F6902-7D42-3CDC-BCFC-499F18DD0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369" y="4427654"/>
            <a:ext cx="9678239" cy="17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174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4F293-66A2-CD30-0F88-0E05C1BCF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707" y="2662499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Coffee Break (?)</a:t>
            </a:r>
          </a:p>
        </p:txBody>
      </p:sp>
    </p:spTree>
    <p:extLst>
      <p:ext uri="{BB962C8B-B14F-4D97-AF65-F5344CB8AC3E}">
        <p14:creationId xmlns:p14="http://schemas.microsoft.com/office/powerpoint/2010/main" val="1063362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CC161-838E-0F5F-7C66-CFCE0283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0D6D8-82C9-CBD9-8734-448B41EEF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4938" y="2452687"/>
            <a:ext cx="10515600" cy="3452813"/>
          </a:xfrm>
        </p:spPr>
        <p:txBody>
          <a:bodyPr/>
          <a:lstStyle/>
          <a:p>
            <a:r>
              <a:rPr lang="fr-FR" dirty="0"/>
              <a:t>Discover </a:t>
            </a:r>
            <a:r>
              <a:rPr lang="fr-FR" dirty="0" err="1"/>
              <a:t>NodeJs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practical</a:t>
            </a:r>
            <a:r>
              <a:rPr lang="fr-FR" dirty="0"/>
              <a:t> « Hello World » </a:t>
            </a:r>
            <a:r>
              <a:rPr lang="fr-FR" dirty="0" err="1"/>
              <a:t>developper</a:t>
            </a:r>
            <a:r>
              <a:rPr lang="fr-FR" dirty="0"/>
              <a:t> code</a:t>
            </a:r>
          </a:p>
          <a:p>
            <a:r>
              <a:rPr lang="fr-FR" dirty="0" err="1"/>
              <a:t>Using</a:t>
            </a:r>
            <a:r>
              <a:rPr lang="fr-FR" dirty="0"/>
              <a:t> Simple baby </a:t>
            </a:r>
            <a:r>
              <a:rPr lang="fr-FR" dirty="0" err="1"/>
              <a:t>steps</a:t>
            </a:r>
            <a:r>
              <a:rPr lang="fr-FR" dirty="0"/>
              <a:t>, </a:t>
            </a:r>
            <a:r>
              <a:rPr lang="fr-FR" dirty="0" err="1"/>
              <a:t>step</a:t>
            </a:r>
            <a:r>
              <a:rPr lang="fr-FR" dirty="0"/>
              <a:t> by </a:t>
            </a:r>
            <a:r>
              <a:rPr lang="fr-FR" dirty="0" err="1"/>
              <a:t>step</a:t>
            </a:r>
            <a:endParaRPr lang="fr-FR" dirty="0"/>
          </a:p>
          <a:p>
            <a:endParaRPr lang="fr-FR" dirty="0"/>
          </a:p>
          <a:p>
            <a:r>
              <a:rPr lang="fr-FR" dirty="0"/>
              <a:t>Setup </a:t>
            </a:r>
            <a:r>
              <a:rPr lang="fr-FR" dirty="0" err="1"/>
              <a:t>your</a:t>
            </a:r>
            <a:r>
              <a:rPr lang="fr-FR" dirty="0"/>
              <a:t> web </a:t>
            </a:r>
            <a:r>
              <a:rPr lang="fr-FR" dirty="0" err="1"/>
              <a:t>environment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Become</a:t>
            </a:r>
            <a:r>
              <a:rPr lang="fr-FR" dirty="0"/>
              <a:t> </a:t>
            </a:r>
            <a:r>
              <a:rPr lang="fr-FR" dirty="0" err="1"/>
              <a:t>familiar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Web </a:t>
            </a:r>
            <a:r>
              <a:rPr lang="fr-FR" dirty="0" err="1"/>
              <a:t>FrontEnd</a:t>
            </a:r>
            <a:r>
              <a:rPr lang="fr-FR" dirty="0"/>
              <a:t> </a:t>
            </a:r>
            <a:r>
              <a:rPr lang="fr-FR" dirty="0" err="1"/>
              <a:t>ecosystem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5026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158" y="263858"/>
            <a:ext cx="10515600" cy="1983474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Node … </a:t>
            </a:r>
            <a:r>
              <a:rPr lang="fr-FR" dirty="0" err="1"/>
              <a:t>need</a:t>
            </a:r>
            <a:r>
              <a:rPr lang="fr-FR" dirty="0"/>
              <a:t> Package !!!</a:t>
            </a:r>
            <a:br>
              <a:rPr lang="fr-FR" dirty="0"/>
            </a:br>
            <a:br>
              <a:rPr lang="fr-FR" dirty="0"/>
            </a:br>
            <a:r>
              <a:rPr lang="fr-FR" b="1" dirty="0" err="1"/>
              <a:t>Npm</a:t>
            </a:r>
            <a:r>
              <a:rPr lang="fr-FR" b="1" dirty="0"/>
              <a:t> = Node Package Manager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F2E598-8061-14BA-92B2-FC717E9F2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795" y="2504211"/>
            <a:ext cx="8165910" cy="421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854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6"/>
            <a:ext cx="10515600" cy="782472"/>
          </a:xfrm>
        </p:spPr>
        <p:txBody>
          <a:bodyPr/>
          <a:lstStyle/>
          <a:p>
            <a:pPr algn="ctr"/>
            <a:r>
              <a:rPr lang="fr-FR" b="1" dirty="0"/>
              <a:t>C:&gt;  </a:t>
            </a:r>
            <a:r>
              <a:rPr lang="fr-FR" b="1" dirty="0" err="1"/>
              <a:t>npm</a:t>
            </a:r>
            <a:r>
              <a:rPr lang="fr-FR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A410A0-AB7E-C691-53C6-D028FED71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39" y="1021824"/>
            <a:ext cx="9073735" cy="583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1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6"/>
            <a:ext cx="10515600" cy="782472"/>
          </a:xfrm>
        </p:spPr>
        <p:txBody>
          <a:bodyPr/>
          <a:lstStyle/>
          <a:p>
            <a:pPr algn="ctr"/>
            <a:r>
              <a:rPr lang="fr-FR" dirty="0"/>
              <a:t>$ </a:t>
            </a:r>
            <a:r>
              <a:rPr lang="fr-FR" dirty="0" err="1"/>
              <a:t>npm</a:t>
            </a:r>
            <a:r>
              <a:rPr lang="fr-FR" dirty="0"/>
              <a:t> init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D31844-C8C1-8002-1839-C0CE70CA1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632" y="818617"/>
            <a:ext cx="6388769" cy="603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428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6"/>
            <a:ext cx="10515600" cy="1337480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npm</a:t>
            </a:r>
            <a:r>
              <a:rPr lang="fr-FR" dirty="0"/>
              <a:t> init =&gt; open File explorer </a:t>
            </a:r>
            <a:br>
              <a:rPr lang="fr-FR" dirty="0"/>
            </a:br>
            <a:r>
              <a:rPr lang="fr-FR" dirty="0"/>
              <a:t>=&gt; 1 File « </a:t>
            </a:r>
            <a:r>
              <a:rPr lang="fr-FR" dirty="0" err="1"/>
              <a:t>package.json</a:t>
            </a:r>
            <a:r>
              <a:rPr lang="fr-FR" dirty="0"/>
              <a:t> »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D60899-FA1D-9A71-63A6-6702E89D6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133" y="2221517"/>
            <a:ext cx="8763759" cy="25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176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6"/>
            <a:ext cx="10515600" cy="782472"/>
          </a:xfrm>
        </p:spPr>
        <p:txBody>
          <a:bodyPr/>
          <a:lstStyle/>
          <a:p>
            <a:pPr algn="ctr"/>
            <a:r>
              <a:rPr lang="fr-FR" dirty="0" err="1"/>
              <a:t>package.json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693F56-178B-4C47-9540-93E524C85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516" y="1440791"/>
            <a:ext cx="9304826" cy="426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761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A63B7-7878-134E-3DA9-F0DF67341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2164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Search</a:t>
            </a:r>
            <a:r>
              <a:rPr lang="fr-FR" dirty="0"/>
              <a:t> Package </a:t>
            </a:r>
            <a:r>
              <a:rPr lang="fr-FR" dirty="0" err="1"/>
              <a:t>dependencies</a:t>
            </a:r>
            <a:r>
              <a:rPr lang="fr-FR" dirty="0"/>
              <a:t> ? ... </a:t>
            </a:r>
          </a:p>
        </p:txBody>
      </p:sp>
    </p:spTree>
    <p:extLst>
      <p:ext uri="{BB962C8B-B14F-4D97-AF65-F5344CB8AC3E}">
        <p14:creationId xmlns:p14="http://schemas.microsoft.com/office/powerpoint/2010/main" val="8112068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708" y="0"/>
            <a:ext cx="10515600" cy="1983474"/>
          </a:xfrm>
        </p:spPr>
        <p:txBody>
          <a:bodyPr>
            <a:normAutofit/>
          </a:bodyPr>
          <a:lstStyle/>
          <a:p>
            <a:pPr algn="ctr"/>
            <a:r>
              <a:rPr lang="fr-FR" b="1" dirty="0" err="1"/>
              <a:t>Npm</a:t>
            </a:r>
            <a:r>
              <a:rPr lang="fr-FR" b="1" dirty="0"/>
              <a:t> </a:t>
            </a:r>
            <a:r>
              <a:rPr lang="fr-FR" b="1" dirty="0" err="1"/>
              <a:t>search</a:t>
            </a:r>
            <a:r>
              <a:rPr lang="fr-FR" b="1" dirty="0"/>
              <a:t> … </a:t>
            </a:r>
            <a:r>
              <a:rPr lang="fr-FR" b="1" dirty="0" err="1"/>
              <a:t>Registry</a:t>
            </a:r>
            <a:r>
              <a:rPr lang="fr-FR" b="1" dirty="0"/>
              <a:t> (=Repository)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78927D-5506-E48A-938C-004737293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465" y="1659106"/>
            <a:ext cx="7454085" cy="500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4068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E0FE5-8937-B2C5-ADE0-D69E85D94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hlinkClick r:id="rId2"/>
              </a:rPr>
              <a:t>https://npmjs.com</a:t>
            </a:r>
            <a:r>
              <a:rPr lang="fr-FR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B5CF51-04F5-C2D2-FF29-7A666E0E9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42197"/>
            <a:ext cx="11240683" cy="572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00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6"/>
            <a:ext cx="10515600" cy="782472"/>
          </a:xfrm>
        </p:spPr>
        <p:txBody>
          <a:bodyPr/>
          <a:lstStyle/>
          <a:p>
            <a:pPr algn="ctr"/>
            <a:r>
              <a:rPr lang="fr-FR" dirty="0" err="1"/>
              <a:t>Search</a:t>
            </a:r>
            <a:r>
              <a:rPr lang="fr-FR" dirty="0"/>
              <a:t> « express » package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E0E125-6870-3491-6986-7CB9E53C1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7" y="1257060"/>
            <a:ext cx="10340454" cy="500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83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6"/>
            <a:ext cx="10515600" cy="782472"/>
          </a:xfrm>
        </p:spPr>
        <p:txBody>
          <a:bodyPr/>
          <a:lstStyle/>
          <a:p>
            <a:pPr algn="ctr"/>
            <a:r>
              <a:rPr lang="fr-FR" dirty="0"/>
              <a:t>Package express … version / doc / </a:t>
            </a:r>
            <a:r>
              <a:rPr lang="fr-FR" dirty="0" err="1"/>
              <a:t>install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F5607E-3038-26F9-F701-E37D68A22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768" y="1153868"/>
            <a:ext cx="10515601" cy="535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556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05B56-CD82-2ED9-3115-03E23A8EC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72CFA-278D-804B-F39F-D905140DE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038" y="1690688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Download + Install </a:t>
            </a:r>
            <a:r>
              <a:rPr lang="fr-FR" dirty="0" err="1"/>
              <a:t>NodeJs</a:t>
            </a:r>
            <a:endParaRPr lang="fr-FR" dirty="0"/>
          </a:p>
          <a:p>
            <a:r>
              <a:rPr lang="fr-FR" dirty="0"/>
              <a:t>Run </a:t>
            </a:r>
            <a:r>
              <a:rPr lang="fr-FR" dirty="0" err="1"/>
              <a:t>NodeJS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command line</a:t>
            </a:r>
          </a:p>
          <a:p>
            <a:r>
              <a:rPr lang="fr-FR" dirty="0"/>
              <a:t>Discover and run basic javascript program</a:t>
            </a:r>
          </a:p>
          <a:p>
            <a:r>
              <a:rPr lang="fr-FR" dirty="0"/>
              <a:t>Discover NPM Node Package Manager</a:t>
            </a:r>
          </a:p>
          <a:p>
            <a:r>
              <a:rPr lang="fr-FR" dirty="0"/>
              <a:t>Install </a:t>
            </a:r>
            <a:r>
              <a:rPr lang="fr-FR" dirty="0" err="1"/>
              <a:t>package.json</a:t>
            </a:r>
            <a:r>
              <a:rPr lang="fr-FR" dirty="0"/>
              <a:t> </a:t>
            </a:r>
            <a:r>
              <a:rPr lang="fr-FR" dirty="0" err="1"/>
              <a:t>dependencies</a:t>
            </a:r>
            <a:endParaRPr lang="fr-FR" dirty="0"/>
          </a:p>
          <a:p>
            <a:r>
              <a:rPr lang="fr-FR" dirty="0"/>
              <a:t>Install </a:t>
            </a:r>
            <a:r>
              <a:rPr lang="fr-FR" dirty="0" err="1"/>
              <a:t>WebStorm</a:t>
            </a:r>
            <a:r>
              <a:rPr lang="fr-FR" dirty="0"/>
              <a:t> IDE 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students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choose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IDE, </a:t>
            </a:r>
            <a:r>
              <a:rPr lang="fr-FR" dirty="0" err="1"/>
              <a:t>VisualStudio</a:t>
            </a:r>
            <a:r>
              <a:rPr lang="fr-FR" dirty="0"/>
              <a:t> Code)</a:t>
            </a:r>
          </a:p>
          <a:p>
            <a:r>
              <a:rPr lang="fr-FR" dirty="0" err="1"/>
              <a:t>Debug</a:t>
            </a:r>
            <a:r>
              <a:rPr lang="fr-FR" dirty="0"/>
              <a:t> Javascript program</a:t>
            </a:r>
          </a:p>
          <a:p>
            <a:r>
              <a:rPr lang="fr-FR" dirty="0" err="1"/>
              <a:t>TypeScript</a:t>
            </a:r>
            <a:r>
              <a:rPr lang="fr-FR" dirty="0"/>
              <a:t>  to  JavaScript  </a:t>
            </a:r>
            <a:r>
              <a:rPr lang="fr-FR" dirty="0" err="1"/>
              <a:t>from</a:t>
            </a:r>
            <a:r>
              <a:rPr lang="fr-FR" dirty="0"/>
              <a:t> the IDE</a:t>
            </a:r>
          </a:p>
          <a:p>
            <a:r>
              <a:rPr lang="fr-FR" dirty="0" err="1"/>
              <a:t>Tsc</a:t>
            </a:r>
            <a:r>
              <a:rPr lang="fr-FR" dirty="0"/>
              <a:t> compiler</a:t>
            </a:r>
          </a:p>
          <a:p>
            <a:r>
              <a:rPr lang="fr-FR" dirty="0" err="1"/>
              <a:t>Debug</a:t>
            </a:r>
            <a:r>
              <a:rPr lang="fr-FR" dirty="0"/>
              <a:t> </a:t>
            </a:r>
            <a:r>
              <a:rPr lang="fr-FR" dirty="0" err="1"/>
              <a:t>TypeScript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26730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5"/>
            <a:ext cx="10515600" cy="272045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npm</a:t>
            </a:r>
            <a:r>
              <a:rPr lang="fr-FR" dirty="0"/>
              <a:t> </a:t>
            </a:r>
            <a:r>
              <a:rPr lang="fr-FR" dirty="0" err="1"/>
              <a:t>dependency</a:t>
            </a:r>
            <a:r>
              <a:rPr lang="fr-FR" dirty="0"/>
              <a:t> « express »</a:t>
            </a:r>
            <a:br>
              <a:rPr lang="fr-FR" dirty="0"/>
            </a:br>
            <a:br>
              <a:rPr lang="fr-FR" dirty="0"/>
            </a:br>
            <a:r>
              <a:rPr lang="fr-FR" sz="5300" b="1" dirty="0"/>
              <a:t>C:&gt;  </a:t>
            </a:r>
            <a:r>
              <a:rPr lang="fr-FR" sz="5300" b="1" dirty="0" err="1"/>
              <a:t>npm</a:t>
            </a:r>
            <a:r>
              <a:rPr lang="fr-FR" sz="5300" b="1" dirty="0"/>
              <a:t> </a:t>
            </a:r>
            <a:r>
              <a:rPr lang="fr-FR" sz="5300" b="1" dirty="0" err="1"/>
              <a:t>install</a:t>
            </a:r>
            <a:r>
              <a:rPr lang="fr-FR" sz="5300" b="1" dirty="0"/>
              <a:t> –s express</a:t>
            </a:r>
            <a:br>
              <a:rPr lang="fr-FR" sz="5300" b="1" dirty="0"/>
            </a:br>
            <a:r>
              <a:rPr lang="fr-FR" sz="5300" b="1" dirty="0"/>
              <a:t>(</a:t>
            </a:r>
            <a:r>
              <a:rPr lang="fr-FR" sz="5300" b="1" dirty="0" err="1"/>
              <a:t>equivalent</a:t>
            </a:r>
            <a:r>
              <a:rPr lang="fr-FR" sz="5300" b="1" dirty="0"/>
              <a:t>: </a:t>
            </a:r>
            <a:r>
              <a:rPr lang="fr-FR" sz="5300" b="1" dirty="0" err="1"/>
              <a:t>npm</a:t>
            </a:r>
            <a:r>
              <a:rPr lang="fr-FR" sz="5300" b="1" dirty="0"/>
              <a:t> </a:t>
            </a:r>
            <a:r>
              <a:rPr lang="fr-FR" sz="5300" b="1" dirty="0" err="1"/>
              <a:t>install</a:t>
            </a:r>
            <a:r>
              <a:rPr lang="fr-FR" sz="5300" b="1" dirty="0"/>
              <a:t> --</a:t>
            </a:r>
            <a:r>
              <a:rPr lang="fr-FR" sz="5300" b="1" dirty="0" err="1"/>
              <a:t>save</a:t>
            </a:r>
            <a:r>
              <a:rPr lang="fr-FR" sz="5300" b="1" dirty="0"/>
              <a:t> express ) </a:t>
            </a:r>
            <a:endParaRPr lang="fr-F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EF2C35-A449-4B39-CAE3-EA8D9CD8C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358" y="3171323"/>
            <a:ext cx="9678239" cy="175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107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A6FA-24A7-0E2A-09D1-6549EADD2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220520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npm</a:t>
            </a:r>
            <a:r>
              <a:rPr lang="fr-FR" dirty="0"/>
              <a:t> --</a:t>
            </a:r>
            <a:r>
              <a:rPr lang="fr-FR" dirty="0" err="1"/>
              <a:t>save</a:t>
            </a:r>
            <a:r>
              <a:rPr lang="fr-FR" dirty="0"/>
              <a:t>  …. =&gt; </a:t>
            </a:r>
            <a:r>
              <a:rPr lang="fr-FR" dirty="0" err="1"/>
              <a:t>save</a:t>
            </a:r>
            <a:r>
              <a:rPr lang="fr-FR" dirty="0"/>
              <a:t> to </a:t>
            </a:r>
            <a:r>
              <a:rPr lang="fr-FR" dirty="0" err="1"/>
              <a:t>package.json</a:t>
            </a:r>
            <a:r>
              <a:rPr lang="fr-FR" dirty="0"/>
              <a:t> file</a:t>
            </a:r>
            <a:br>
              <a:rPr lang="fr-FR" dirty="0"/>
            </a:br>
            <a:r>
              <a:rPr lang="fr-FR" dirty="0"/>
              <a:t>  + package-</a:t>
            </a:r>
            <a:r>
              <a:rPr lang="fr-FR" dirty="0" err="1"/>
              <a:t>lock.json</a:t>
            </a:r>
            <a:br>
              <a:rPr lang="fr-FR" dirty="0"/>
            </a:br>
            <a:br>
              <a:rPr lang="fr-FR" dirty="0"/>
            </a:br>
            <a:r>
              <a:rPr lang="fr-FR" dirty="0"/>
              <a:t>  + download **/** to </a:t>
            </a:r>
            <a:r>
              <a:rPr lang="fr-FR" dirty="0" err="1"/>
              <a:t>node_modules</a:t>
            </a:r>
            <a:r>
              <a:rPr lang="fr-FR" dirty="0"/>
              <a:t>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E00D59-3A6D-AA58-80DD-84C6055F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19" y="3166474"/>
            <a:ext cx="10515600" cy="298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642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E06C8-15A0-BFD9-6778-44F1243F2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node_modules</a:t>
            </a:r>
            <a:r>
              <a:rPr lang="fr-FR" dirty="0"/>
              <a:t>/express/lib/**/*.</a:t>
            </a:r>
            <a:r>
              <a:rPr lang="fr-FR" dirty="0" err="1"/>
              <a:t>js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F39CE5-34BF-CFD0-1142-470135461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396" y="1741078"/>
            <a:ext cx="9508149" cy="444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948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D8B2B-49E6-46D9-DC08-3BD5B8B64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7579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… 1 Line </a:t>
            </a:r>
            <a:r>
              <a:rPr lang="fr-FR" dirty="0" err="1"/>
              <a:t>added</a:t>
            </a:r>
            <a:r>
              <a:rPr lang="fr-FR" dirty="0"/>
              <a:t> in </a:t>
            </a:r>
            <a:r>
              <a:rPr lang="fr-FR" dirty="0" err="1"/>
              <a:t>package.json</a:t>
            </a:r>
            <a:r>
              <a:rPr lang="fr-FR" dirty="0"/>
              <a:t> </a:t>
            </a:r>
            <a:br>
              <a:rPr lang="fr-FR" dirty="0"/>
            </a:br>
            <a:r>
              <a:rPr lang="fr-FR" b="1" dirty="0" err="1"/>
              <a:t>dependencies</a:t>
            </a:r>
            <a:r>
              <a:rPr lang="fr-FR" b="1" dirty="0"/>
              <a:t>: { «</a:t>
            </a:r>
            <a:r>
              <a:rPr lang="fr-FR" b="1" dirty="0" err="1"/>
              <a:t>pck-name</a:t>
            </a:r>
            <a:r>
              <a:rPr lang="fr-FR" b="1" dirty="0"/>
              <a:t>» : « version », … 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3CD6EF-87FB-819C-2219-AF745490B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974" y="1433651"/>
            <a:ext cx="9240051" cy="499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988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93C1A-C5CA-67FE-181F-57884ED9C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678"/>
            <a:ext cx="12192000" cy="1051964"/>
          </a:xfrm>
        </p:spPr>
        <p:txBody>
          <a:bodyPr>
            <a:normAutofit/>
          </a:bodyPr>
          <a:lstStyle/>
          <a:p>
            <a:pPr algn="ctr"/>
            <a:r>
              <a:rPr lang="fr-FR" sz="4000" dirty="0">
                <a:hlinkClick r:id="rId2"/>
              </a:rPr>
              <a:t>https://docs.npmjs.com/about-semantic-versioning</a:t>
            </a:r>
            <a:r>
              <a:rPr lang="fr-FR" sz="40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2DC15-3CAE-CBAD-7AB1-6B3DD3A3B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392" y="858115"/>
            <a:ext cx="5674002" cy="599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870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DEA4B-2E10-022C-3509-96F677D3E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141"/>
            <a:ext cx="10515600" cy="1059976"/>
          </a:xfrm>
        </p:spPr>
        <p:txBody>
          <a:bodyPr/>
          <a:lstStyle/>
          <a:p>
            <a:pPr algn="ctr"/>
            <a:r>
              <a:rPr lang="fr-FR" dirty="0" err="1"/>
              <a:t>Locking</a:t>
            </a:r>
            <a:r>
              <a:rPr lang="fr-FR" dirty="0"/>
              <a:t> versions </a:t>
            </a:r>
            <a:r>
              <a:rPr lang="fr-FR" dirty="0" err="1"/>
              <a:t>number</a:t>
            </a:r>
            <a:r>
              <a:rPr lang="fr-FR" dirty="0"/>
              <a:t> … package-</a:t>
            </a:r>
            <a:r>
              <a:rPr lang="fr-FR" dirty="0" err="1"/>
              <a:t>lock.json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552E14-C8CA-A56E-60BB-48E0B5629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58" y="868146"/>
            <a:ext cx="4774584" cy="5947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6AFF82-0A49-3198-A309-96F0CE009B50}"/>
              </a:ext>
            </a:extLst>
          </p:cNvPr>
          <p:cNvSpPr txBox="1"/>
          <p:nvPr/>
        </p:nvSpPr>
        <p:spPr>
          <a:xfrm>
            <a:off x="5303084" y="1480613"/>
            <a:ext cx="56961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File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b="1" dirty="0"/>
              <a:t>HUGE</a:t>
            </a:r>
            <a:r>
              <a:rPr lang="fr-FR" sz="2400" dirty="0"/>
              <a:t> …</a:t>
            </a:r>
          </a:p>
          <a:p>
            <a:r>
              <a:rPr lang="fr-FR" sz="2400" dirty="0"/>
              <a:t>Like </a:t>
            </a:r>
            <a:r>
              <a:rPr lang="fr-FR" sz="2400" dirty="0" err="1"/>
              <a:t>expanded</a:t>
            </a:r>
            <a:r>
              <a:rPr lang="fr-FR" sz="2400" dirty="0"/>
              <a:t> package/package/package !!!</a:t>
            </a:r>
          </a:p>
          <a:p>
            <a:r>
              <a:rPr lang="fr-FR" sz="2400" dirty="0"/>
              <a:t>ONLY « express »  </a:t>
            </a:r>
            <a:r>
              <a:rPr lang="fr-FR" sz="2400" dirty="0">
                <a:sym typeface="Wingdings" panose="05000000000000000000" pitchFamily="2" charset="2"/>
              </a:rPr>
              <a:t> 605 </a:t>
            </a:r>
            <a:r>
              <a:rPr lang="fr-FR" sz="2400" dirty="0" err="1">
                <a:sym typeface="Wingdings" panose="05000000000000000000" pitchFamily="2" charset="2"/>
              </a:rPr>
              <a:t>lines</a:t>
            </a:r>
            <a:endParaRPr lang="fr-FR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19C162-9BEF-55FF-B41E-818B76B1E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385" y="2723335"/>
            <a:ext cx="4774584" cy="413466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1A020D4-CB9A-2638-8239-8B9243EE84EF}"/>
              </a:ext>
            </a:extLst>
          </p:cNvPr>
          <p:cNvSpPr/>
          <p:nvPr/>
        </p:nvSpPr>
        <p:spPr>
          <a:xfrm>
            <a:off x="4848225" y="2557463"/>
            <a:ext cx="228741" cy="42579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B42EF4-7B01-201A-2044-A123B2A35651}"/>
              </a:ext>
            </a:extLst>
          </p:cNvPr>
          <p:cNvSpPr/>
          <p:nvPr/>
        </p:nvSpPr>
        <p:spPr>
          <a:xfrm flipH="1">
            <a:off x="4681537" y="1972101"/>
            <a:ext cx="514350" cy="585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3F83D7-4F69-9E99-2B05-0089EDA6E253}"/>
              </a:ext>
            </a:extLst>
          </p:cNvPr>
          <p:cNvSpPr/>
          <p:nvPr/>
        </p:nvSpPr>
        <p:spPr>
          <a:xfrm>
            <a:off x="4848225" y="1731884"/>
            <a:ext cx="228741" cy="2402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0B9F5A-462D-9486-E86A-FAFB0B1E10DD}"/>
              </a:ext>
            </a:extLst>
          </p:cNvPr>
          <p:cNvSpPr/>
          <p:nvPr/>
        </p:nvSpPr>
        <p:spPr>
          <a:xfrm>
            <a:off x="5891389" y="5813347"/>
            <a:ext cx="890411" cy="2874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04716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7F377-3BFE-23BF-F533-1AE93016A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node_modules</a:t>
            </a:r>
            <a:r>
              <a:rPr lang="fr-FR" dirty="0"/>
              <a:t>/*/*/*/*.</a:t>
            </a:r>
            <a:r>
              <a:rPr lang="fr-FR" dirty="0" err="1"/>
              <a:t>js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F6FE1B-1D6A-596C-2608-B5A32B6EAAE1}"/>
              </a:ext>
            </a:extLst>
          </p:cNvPr>
          <p:cNvSpPr txBox="1"/>
          <p:nvPr/>
        </p:nvSpPr>
        <p:spPr>
          <a:xfrm>
            <a:off x="2684060" y="1660783"/>
            <a:ext cx="776712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Directory </a:t>
            </a:r>
            <a:r>
              <a:rPr lang="fr-FR" sz="2800" dirty="0" err="1"/>
              <a:t>node_modules</a:t>
            </a:r>
            <a:br>
              <a:rPr lang="fr-FR" sz="2800" dirty="0"/>
            </a:br>
            <a:br>
              <a:rPr lang="fr-FR" sz="2800" dirty="0"/>
            </a:br>
            <a:r>
              <a:rPr lang="fr-FR" sz="2800" dirty="0"/>
              <a:t>1/ </a:t>
            </a:r>
            <a:r>
              <a:rPr lang="fr-FR" sz="2800" dirty="0" err="1"/>
              <a:t>may</a:t>
            </a:r>
            <a:r>
              <a:rPr lang="fr-FR" sz="2800" dirty="0"/>
              <a:t> </a:t>
            </a:r>
            <a:r>
              <a:rPr lang="fr-FR" sz="2800" dirty="0" err="1"/>
              <a:t>be</a:t>
            </a:r>
            <a:r>
              <a:rPr lang="fr-FR" sz="2800" dirty="0"/>
              <a:t> BIG </a:t>
            </a:r>
            <a:br>
              <a:rPr lang="fr-FR" sz="2800" dirty="0"/>
            </a:br>
            <a:r>
              <a:rPr lang="fr-FR" sz="2800" dirty="0"/>
              <a:t>…. ~300 </a:t>
            </a:r>
            <a:r>
              <a:rPr lang="fr-FR" sz="2800" dirty="0" err="1"/>
              <a:t>Mega</a:t>
            </a:r>
            <a:r>
              <a:rPr lang="fr-FR" sz="2800" dirty="0"/>
              <a:t>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frequent</a:t>
            </a:r>
            <a:r>
              <a:rPr lang="fr-FR" sz="2800" dirty="0"/>
              <a:t> </a:t>
            </a:r>
            <a:r>
              <a:rPr lang="fr-FR" sz="2800" dirty="0" err="1"/>
              <a:t>with</a:t>
            </a:r>
            <a:r>
              <a:rPr lang="fr-FR" sz="2800" dirty="0"/>
              <a:t> few </a:t>
            </a:r>
            <a:r>
              <a:rPr lang="fr-FR" sz="2800" dirty="0" err="1"/>
              <a:t>dependencies</a:t>
            </a:r>
            <a:endParaRPr lang="fr-FR" sz="2800" dirty="0"/>
          </a:p>
          <a:p>
            <a:r>
              <a:rPr lang="fr-FR" sz="2800" dirty="0"/>
              <a:t>   </a:t>
            </a:r>
            <a:r>
              <a:rPr lang="fr-FR" sz="2800" b="1" dirty="0"/>
              <a:t>$ du -sh </a:t>
            </a:r>
            <a:r>
              <a:rPr lang="fr-FR" sz="2800" b="1" dirty="0" err="1"/>
              <a:t>node_modules</a:t>
            </a:r>
            <a:endParaRPr lang="fr-FR" sz="2800" b="1" dirty="0"/>
          </a:p>
          <a:p>
            <a:endParaRPr lang="fr-FR" sz="2800" dirty="0"/>
          </a:p>
          <a:p>
            <a:r>
              <a:rPr lang="fr-FR" sz="2800" dirty="0"/>
              <a:t>2/ can </a:t>
            </a:r>
            <a:r>
              <a:rPr lang="fr-FR" sz="2800" dirty="0" err="1"/>
              <a:t>be</a:t>
            </a:r>
            <a:r>
              <a:rPr lang="fr-FR" sz="2800" dirty="0"/>
              <a:t> </a:t>
            </a:r>
            <a:r>
              <a:rPr lang="fr-FR" sz="2800" dirty="0" err="1"/>
              <a:t>deleted</a:t>
            </a:r>
            <a:r>
              <a:rPr lang="fr-FR" sz="2800" dirty="0"/>
              <a:t> + re-</a:t>
            </a:r>
            <a:r>
              <a:rPr lang="fr-FR" sz="2800" dirty="0" err="1"/>
              <a:t>downloaded</a:t>
            </a:r>
            <a:r>
              <a:rPr lang="fr-FR" sz="2800" dirty="0"/>
              <a:t> </a:t>
            </a:r>
            <a:r>
              <a:rPr lang="fr-FR" sz="2800" dirty="0" err="1"/>
              <a:t>safely</a:t>
            </a:r>
            <a:endParaRPr lang="fr-FR" sz="2800" dirty="0"/>
          </a:p>
          <a:p>
            <a:r>
              <a:rPr lang="fr-FR" sz="2800" dirty="0"/>
              <a:t>   </a:t>
            </a:r>
            <a:r>
              <a:rPr lang="fr-FR" sz="2800" b="1" dirty="0"/>
              <a:t>$ </a:t>
            </a:r>
            <a:r>
              <a:rPr lang="fr-FR" sz="2800" b="1" dirty="0" err="1"/>
              <a:t>rm</a:t>
            </a:r>
            <a:r>
              <a:rPr lang="fr-FR" sz="2800" b="1" dirty="0"/>
              <a:t> –</a:t>
            </a:r>
            <a:r>
              <a:rPr lang="fr-FR" sz="2800" b="1" dirty="0" err="1"/>
              <a:t>rf</a:t>
            </a:r>
            <a:r>
              <a:rPr lang="fr-FR" sz="2800" b="1" dirty="0"/>
              <a:t> </a:t>
            </a:r>
            <a:r>
              <a:rPr lang="fr-FR" sz="2800" b="1" dirty="0" err="1"/>
              <a:t>node_modules</a:t>
            </a:r>
            <a:r>
              <a:rPr lang="fr-FR" sz="2800" b="1" dirty="0"/>
              <a:t>; </a:t>
            </a:r>
            <a:r>
              <a:rPr lang="fr-FR" sz="2800" b="1" dirty="0" err="1"/>
              <a:t>npm</a:t>
            </a:r>
            <a:r>
              <a:rPr lang="fr-FR" sz="2800" b="1" dirty="0"/>
              <a:t> </a:t>
            </a:r>
            <a:r>
              <a:rPr lang="fr-FR" sz="2800" b="1" dirty="0" err="1"/>
              <a:t>install</a:t>
            </a:r>
            <a:endParaRPr lang="fr-FR" sz="2800" b="1" dirty="0"/>
          </a:p>
          <a:p>
            <a:endParaRPr lang="fr-FR" sz="2800" dirty="0"/>
          </a:p>
          <a:p>
            <a:r>
              <a:rPr lang="fr-FR" sz="2800" dirty="0"/>
              <a:t>3/ </a:t>
            </a:r>
            <a:r>
              <a:rPr lang="fr-FR" sz="2800" dirty="0" err="1"/>
              <a:t>should</a:t>
            </a:r>
            <a:r>
              <a:rPr lang="fr-FR" sz="2800" dirty="0"/>
              <a:t> NEVER </a:t>
            </a:r>
            <a:r>
              <a:rPr lang="fr-FR" sz="2800" dirty="0" err="1"/>
              <a:t>be</a:t>
            </a:r>
            <a:r>
              <a:rPr lang="fr-FR" sz="2800" dirty="0"/>
              <a:t> </a:t>
            </a:r>
            <a:r>
              <a:rPr lang="fr-FR" sz="2800" dirty="0" err="1"/>
              <a:t>committed</a:t>
            </a:r>
            <a:r>
              <a:rPr lang="fr-FR" sz="2800" dirty="0"/>
              <a:t> to </a:t>
            </a:r>
            <a:r>
              <a:rPr lang="fr-FR" sz="2800" dirty="0" err="1"/>
              <a:t>any</a:t>
            </a:r>
            <a:r>
              <a:rPr lang="fr-FR" sz="2800" dirty="0"/>
              <a:t> git repository</a:t>
            </a:r>
          </a:p>
          <a:p>
            <a:r>
              <a:rPr lang="fr-FR" sz="2800" dirty="0"/>
              <a:t>   </a:t>
            </a:r>
            <a:r>
              <a:rPr lang="fr-FR" sz="2800" b="1" dirty="0"/>
              <a:t>$ </a:t>
            </a:r>
            <a:r>
              <a:rPr lang="fr-FR" sz="2800" b="1" dirty="0" err="1"/>
              <a:t>echo</a:t>
            </a:r>
            <a:r>
              <a:rPr lang="fr-FR" sz="2800" b="1" dirty="0"/>
              <a:t> </a:t>
            </a:r>
            <a:r>
              <a:rPr lang="fr-FR" sz="2800" b="1" dirty="0" err="1"/>
              <a:t>node_modules</a:t>
            </a:r>
            <a:r>
              <a:rPr lang="fr-FR" sz="2800" b="1" dirty="0"/>
              <a:t>/ &gt;&gt; .</a:t>
            </a:r>
            <a:r>
              <a:rPr lang="fr-FR" sz="2800" b="1" dirty="0" err="1"/>
              <a:t>gitignore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35774640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FF383-4783-A8F4-BB5A-C32F8D059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857"/>
            <a:ext cx="10515600" cy="3187843"/>
          </a:xfrm>
        </p:spPr>
        <p:txBody>
          <a:bodyPr>
            <a:normAutofit fontScale="90000"/>
          </a:bodyPr>
          <a:lstStyle/>
          <a:p>
            <a:pPr algn="ctr"/>
            <a:r>
              <a:rPr lang="fr-FR" b="1" dirty="0" err="1"/>
              <a:t>After</a:t>
            </a:r>
            <a:r>
              <a:rPr lang="fr-FR" b="1" dirty="0"/>
              <a:t> </a:t>
            </a:r>
            <a:r>
              <a:rPr lang="fr-FR" b="1" dirty="0" err="1"/>
              <a:t>getting</a:t>
            </a:r>
            <a:r>
              <a:rPr lang="fr-FR" b="1" dirty="0"/>
              <a:t> </a:t>
            </a:r>
            <a:r>
              <a:rPr lang="fr-FR" b="1" dirty="0" err="1"/>
              <a:t>some</a:t>
            </a:r>
            <a:r>
              <a:rPr lang="fr-FR" b="1" dirty="0"/>
              <a:t> web </a:t>
            </a:r>
            <a:r>
              <a:rPr lang="fr-FR" b="1" dirty="0" err="1"/>
              <a:t>project</a:t>
            </a:r>
            <a:r>
              <a:rPr lang="fr-FR" b="1" dirty="0"/>
              <a:t> source code…</a:t>
            </a:r>
            <a:br>
              <a:rPr lang="fr-FR" b="1" dirty="0"/>
            </a:br>
            <a:r>
              <a:rPr lang="fr-FR" b="1" dirty="0"/>
              <a:t>=&gt; downloads to re-</a:t>
            </a:r>
            <a:r>
              <a:rPr lang="fr-FR" b="1" dirty="0" err="1"/>
              <a:t>fill</a:t>
            </a:r>
            <a:r>
              <a:rPr lang="fr-FR" b="1" dirty="0"/>
              <a:t> </a:t>
            </a:r>
            <a:r>
              <a:rPr lang="fr-FR" b="1" dirty="0" err="1"/>
              <a:t>node_modules</a:t>
            </a:r>
            <a:r>
              <a:rPr lang="fr-FR" b="1" dirty="0"/>
              <a:t>/**</a:t>
            </a:r>
            <a:br>
              <a:rPr lang="fr-FR" b="1" dirty="0"/>
            </a:br>
            <a:r>
              <a:rPr lang="fr-FR" b="1" dirty="0"/>
              <a:t>as </a:t>
            </a:r>
            <a:r>
              <a:rPr lang="fr-FR" b="1" dirty="0" err="1"/>
              <a:t>defined</a:t>
            </a:r>
            <a:r>
              <a:rPr lang="fr-FR" b="1" dirty="0"/>
              <a:t> in </a:t>
            </a:r>
            <a:r>
              <a:rPr lang="fr-FR" b="1" dirty="0" err="1"/>
              <a:t>package.json</a:t>
            </a:r>
            <a:br>
              <a:rPr lang="fr-FR" b="1" dirty="0"/>
            </a:br>
            <a:br>
              <a:rPr lang="fr-FR" b="1" dirty="0"/>
            </a:br>
            <a:r>
              <a:rPr lang="fr-FR" sz="6700" b="1" dirty="0"/>
              <a:t>$ </a:t>
            </a:r>
            <a:r>
              <a:rPr lang="fr-FR" sz="6700" b="1" dirty="0" err="1"/>
              <a:t>npm</a:t>
            </a:r>
            <a:r>
              <a:rPr lang="fr-FR" sz="6700" b="1" dirty="0"/>
              <a:t> </a:t>
            </a:r>
            <a:r>
              <a:rPr lang="fr-FR" sz="6700" b="1" dirty="0" err="1"/>
              <a:t>install</a:t>
            </a:r>
            <a:endParaRPr lang="fr-FR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FAA4C-E8E7-479E-B7ED-97A40F75F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665" y="3514301"/>
            <a:ext cx="9640135" cy="282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076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A053C-2CE2-DDAE-6D97-95EE5EB21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node_modules</a:t>
            </a:r>
            <a:r>
              <a:rPr lang="fr-FR" dirty="0"/>
              <a:t>/express/</a:t>
            </a:r>
            <a:r>
              <a:rPr lang="fr-FR" dirty="0" err="1"/>
              <a:t>package.json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CB1921-C256-81CB-B070-4979582AB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21" y="1260144"/>
            <a:ext cx="7288123" cy="47653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F16B43-9C2B-B385-1EED-A28E12E89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263" y="1265295"/>
            <a:ext cx="5522505" cy="544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0197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5A35A-CCE9-B4DF-BA87-E6EDF3743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3723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package.json</a:t>
            </a:r>
            <a:r>
              <a:rPr lang="fr-FR" dirty="0"/>
              <a:t> -&gt; </a:t>
            </a:r>
            <a:r>
              <a:rPr lang="fr-FR" dirty="0" err="1"/>
              <a:t>package.json</a:t>
            </a:r>
            <a:r>
              <a:rPr lang="fr-FR" dirty="0"/>
              <a:t> -&gt; … </a:t>
            </a:r>
            <a:r>
              <a:rPr lang="fr-FR" dirty="0" err="1"/>
              <a:t>package.json</a:t>
            </a:r>
            <a:r>
              <a:rPr lang="fr-FR" dirty="0"/>
              <a:t>  </a:t>
            </a:r>
            <a:r>
              <a:rPr lang="fr-FR" b="1" dirty="0"/>
              <a:t>transitive </a:t>
            </a:r>
            <a:r>
              <a:rPr lang="fr-FR" b="1" dirty="0" err="1"/>
              <a:t>dependencies</a:t>
            </a:r>
            <a:r>
              <a:rPr lang="fr-FR" b="1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DE2DA8-C4B5-1977-E626-C69521086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773" y="1037231"/>
            <a:ext cx="8865179" cy="57420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BAED23-3D4E-548D-91F7-BF239C897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518" y="2194411"/>
            <a:ext cx="2800593" cy="2857748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A822695-09B3-653B-E9A3-95C90284845D}"/>
              </a:ext>
            </a:extLst>
          </p:cNvPr>
          <p:cNvSpPr/>
          <p:nvPr/>
        </p:nvSpPr>
        <p:spPr>
          <a:xfrm rot="20798111">
            <a:off x="4506072" y="2471651"/>
            <a:ext cx="2817363" cy="28526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F4643A-2E8C-4A4A-ED47-50817B478B30}"/>
              </a:ext>
            </a:extLst>
          </p:cNvPr>
          <p:cNvSpPr/>
          <p:nvPr/>
        </p:nvSpPr>
        <p:spPr>
          <a:xfrm rot="9654908">
            <a:off x="5222600" y="3657475"/>
            <a:ext cx="2382920" cy="2980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69364C-25B2-60E7-4C98-66BBF9FEA2AD}"/>
              </a:ext>
            </a:extLst>
          </p:cNvPr>
          <p:cNvSpPr/>
          <p:nvPr/>
        </p:nvSpPr>
        <p:spPr>
          <a:xfrm flipH="1">
            <a:off x="3199007" y="2986923"/>
            <a:ext cx="1107555" cy="2267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0A3F56-4785-692D-3BB9-5B5FAFB923F0}"/>
              </a:ext>
            </a:extLst>
          </p:cNvPr>
          <p:cNvSpPr/>
          <p:nvPr/>
        </p:nvSpPr>
        <p:spPr>
          <a:xfrm flipH="1">
            <a:off x="7364564" y="2166849"/>
            <a:ext cx="2352198" cy="2763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575B84-92F4-BA3D-713F-31AA4E15CD21}"/>
              </a:ext>
            </a:extLst>
          </p:cNvPr>
          <p:cNvSpPr/>
          <p:nvPr/>
        </p:nvSpPr>
        <p:spPr>
          <a:xfrm flipH="1">
            <a:off x="7524445" y="2811819"/>
            <a:ext cx="2291068" cy="22679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6E145C-FF9A-1F09-F5B4-1F3991073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4208" y="3796538"/>
            <a:ext cx="3341660" cy="2922523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8F4B70D0-5B45-C3B1-9795-255182F988D9}"/>
              </a:ext>
            </a:extLst>
          </p:cNvPr>
          <p:cNvSpPr/>
          <p:nvPr/>
        </p:nvSpPr>
        <p:spPr>
          <a:xfrm rot="19830933" flipV="1">
            <a:off x="4051752" y="4967851"/>
            <a:ext cx="4850668" cy="32026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63286B-E038-F565-D50E-EFC781D4F85F}"/>
              </a:ext>
            </a:extLst>
          </p:cNvPr>
          <p:cNvSpPr/>
          <p:nvPr/>
        </p:nvSpPr>
        <p:spPr>
          <a:xfrm flipH="1">
            <a:off x="8858498" y="4481288"/>
            <a:ext cx="2806108" cy="22980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EA44F3E-FF70-589A-9FAD-90CC6B41BFAF}"/>
              </a:ext>
            </a:extLst>
          </p:cNvPr>
          <p:cNvSpPr/>
          <p:nvPr/>
        </p:nvSpPr>
        <p:spPr>
          <a:xfrm rot="12134148">
            <a:off x="4235672" y="3897123"/>
            <a:ext cx="4878485" cy="3457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23FBB45-0DE5-6A0A-00D5-469DA9A46A01}"/>
              </a:ext>
            </a:extLst>
          </p:cNvPr>
          <p:cNvSpPr/>
          <p:nvPr/>
        </p:nvSpPr>
        <p:spPr>
          <a:xfrm rot="5400000" flipV="1">
            <a:off x="9958802" y="4077007"/>
            <a:ext cx="460733" cy="32026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A9EE9F4-BE74-4D93-6031-A51F74938F76}"/>
              </a:ext>
            </a:extLst>
          </p:cNvPr>
          <p:cNvSpPr/>
          <p:nvPr/>
        </p:nvSpPr>
        <p:spPr>
          <a:xfrm rot="5400000" flipV="1">
            <a:off x="8817374" y="2450427"/>
            <a:ext cx="402516" cy="32026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7E1EDE63-6395-E83D-81B3-E48DCC7B55CA}"/>
              </a:ext>
            </a:extLst>
          </p:cNvPr>
          <p:cNvSpPr/>
          <p:nvPr/>
        </p:nvSpPr>
        <p:spPr>
          <a:xfrm rot="11438118">
            <a:off x="7904822" y="5022044"/>
            <a:ext cx="922239" cy="2655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B49464F-3ADF-92AE-CB71-223B2ED621EB}"/>
              </a:ext>
            </a:extLst>
          </p:cNvPr>
          <p:cNvSpPr/>
          <p:nvPr/>
        </p:nvSpPr>
        <p:spPr>
          <a:xfrm rot="10800000">
            <a:off x="7898512" y="5316694"/>
            <a:ext cx="922239" cy="2655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25A9936-3B5E-7054-C625-8924B0BA4F9B}"/>
              </a:ext>
            </a:extLst>
          </p:cNvPr>
          <p:cNvSpPr/>
          <p:nvPr/>
        </p:nvSpPr>
        <p:spPr>
          <a:xfrm rot="10030374">
            <a:off x="7961625" y="5608559"/>
            <a:ext cx="922239" cy="2655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22B797ED-3FCB-182F-7DDC-8930F0D9F237}"/>
              </a:ext>
            </a:extLst>
          </p:cNvPr>
          <p:cNvSpPr/>
          <p:nvPr/>
        </p:nvSpPr>
        <p:spPr>
          <a:xfrm rot="10108981">
            <a:off x="6725432" y="3136358"/>
            <a:ext cx="748389" cy="25898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22766300-5EA4-39B6-5827-EC6E88DBBCE9}"/>
              </a:ext>
            </a:extLst>
          </p:cNvPr>
          <p:cNvSpPr/>
          <p:nvPr/>
        </p:nvSpPr>
        <p:spPr>
          <a:xfrm rot="9292145">
            <a:off x="6906048" y="3627558"/>
            <a:ext cx="716627" cy="31870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3926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6"/>
            <a:ext cx="10515600" cy="782472"/>
          </a:xfrm>
        </p:spPr>
        <p:txBody>
          <a:bodyPr/>
          <a:lstStyle/>
          <a:p>
            <a:pPr algn="ctr"/>
            <a:r>
              <a:rPr lang="fr-FR" dirty="0"/>
              <a:t>Google </a:t>
            </a:r>
            <a:r>
              <a:rPr lang="fr-FR" dirty="0" err="1"/>
              <a:t>NodeJs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6054EF-EE14-F943-6A33-E8ED9D7CE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885" y="1155510"/>
            <a:ext cx="9752230" cy="5129725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8C773D0-D562-B42C-674C-06B0706CFB0B}"/>
              </a:ext>
            </a:extLst>
          </p:cNvPr>
          <p:cNvSpPr/>
          <p:nvPr/>
        </p:nvSpPr>
        <p:spPr>
          <a:xfrm>
            <a:off x="677839" y="4385481"/>
            <a:ext cx="1187355" cy="2729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03693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AA828-1E75-7C74-6188-CB2928C99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57276"/>
          </a:xfrm>
        </p:spPr>
        <p:txBody>
          <a:bodyPr>
            <a:normAutofit/>
          </a:bodyPr>
          <a:lstStyle/>
          <a:p>
            <a:pPr algn="ctr"/>
            <a:r>
              <a:rPr lang="fr-FR" sz="6000" b="1" dirty="0" err="1"/>
              <a:t>npm</a:t>
            </a:r>
            <a:r>
              <a:rPr lang="fr-FR" sz="6000" b="1" dirty="0"/>
              <a:t> ls --all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04BC58-3346-7868-A8A3-0483CFF7D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5" y="1020324"/>
            <a:ext cx="7733416" cy="583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013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1E50F-55AC-DE90-DC4B-3C8A78A2A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961" y="283082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Coffee break (?)</a:t>
            </a:r>
          </a:p>
        </p:txBody>
      </p:sp>
    </p:spTree>
    <p:extLst>
      <p:ext uri="{BB962C8B-B14F-4D97-AF65-F5344CB8AC3E}">
        <p14:creationId xmlns:p14="http://schemas.microsoft.com/office/powerpoint/2010/main" val="19730084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6"/>
            <a:ext cx="10515600" cy="782472"/>
          </a:xfrm>
        </p:spPr>
        <p:txBody>
          <a:bodyPr/>
          <a:lstStyle/>
          <a:p>
            <a:pPr algn="ctr"/>
            <a:r>
              <a:rPr lang="fr-FR" dirty="0" err="1"/>
              <a:t>Choose</a:t>
            </a:r>
            <a:r>
              <a:rPr lang="fr-FR" dirty="0"/>
              <a:t> a </a:t>
            </a:r>
            <a:r>
              <a:rPr lang="fr-FR" dirty="0" err="1"/>
              <a:t>Text</a:t>
            </a:r>
            <a:r>
              <a:rPr lang="fr-FR" dirty="0"/>
              <a:t> Editor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19DB98-25EB-DBE0-603B-EB67C9C30A8A}"/>
              </a:ext>
            </a:extLst>
          </p:cNvPr>
          <p:cNvSpPr txBox="1"/>
          <p:nvPr/>
        </p:nvSpPr>
        <p:spPr>
          <a:xfrm>
            <a:off x="5409795" y="4526507"/>
            <a:ext cx="16002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Eclipse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E69F9-1CFA-1F17-9037-B270C2ABFE90}"/>
              </a:ext>
            </a:extLst>
          </p:cNvPr>
          <p:cNvSpPr txBox="1"/>
          <p:nvPr/>
        </p:nvSpPr>
        <p:spPr>
          <a:xfrm>
            <a:off x="234196" y="3775880"/>
            <a:ext cx="593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Vi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55041F-8F2D-19C9-E2A2-F30EA1BDA2C7}"/>
              </a:ext>
            </a:extLst>
          </p:cNvPr>
          <p:cNvSpPr txBox="1"/>
          <p:nvPr/>
        </p:nvSpPr>
        <p:spPr>
          <a:xfrm>
            <a:off x="1159424" y="3775880"/>
            <a:ext cx="19921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Notepad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EA6A75-8101-06C8-2740-A9FCE6B80616}"/>
              </a:ext>
            </a:extLst>
          </p:cNvPr>
          <p:cNvSpPr txBox="1"/>
          <p:nvPr/>
        </p:nvSpPr>
        <p:spPr>
          <a:xfrm>
            <a:off x="2019214" y="4418224"/>
            <a:ext cx="21166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/>
              <a:t>Wordpad</a:t>
            </a:r>
            <a:endParaRPr lang="fr-FR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97C799-7BA2-D5BC-86FC-7AAFA43AA8F5}"/>
              </a:ext>
            </a:extLst>
          </p:cNvPr>
          <p:cNvSpPr txBox="1"/>
          <p:nvPr/>
        </p:nvSpPr>
        <p:spPr>
          <a:xfrm>
            <a:off x="2019334" y="2366063"/>
            <a:ext cx="25056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Notepad++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F7520B-6231-FC6A-7E09-DB9164BC12AE}"/>
              </a:ext>
            </a:extLst>
          </p:cNvPr>
          <p:cNvSpPr txBox="1"/>
          <p:nvPr/>
        </p:nvSpPr>
        <p:spPr>
          <a:xfrm>
            <a:off x="6381061" y="3666697"/>
            <a:ext cx="39437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/>
              <a:t>VisualStudio</a:t>
            </a:r>
            <a:r>
              <a:rPr lang="fr-FR" sz="4000" dirty="0"/>
              <a:t>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F1A392-B587-04F7-7D23-F8DC51D09ED8}"/>
              </a:ext>
            </a:extLst>
          </p:cNvPr>
          <p:cNvSpPr txBox="1"/>
          <p:nvPr/>
        </p:nvSpPr>
        <p:spPr>
          <a:xfrm>
            <a:off x="5305162" y="2779593"/>
            <a:ext cx="24098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/>
              <a:t>WebStorm</a:t>
            </a:r>
            <a:endParaRPr lang="fr-FR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6283D5-C3A9-434B-5613-DAD49F9318FB}"/>
              </a:ext>
            </a:extLst>
          </p:cNvPr>
          <p:cNvSpPr txBox="1"/>
          <p:nvPr/>
        </p:nvSpPr>
        <p:spPr>
          <a:xfrm>
            <a:off x="7715052" y="2071707"/>
            <a:ext cx="34358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/>
              <a:t>IntelliJ</a:t>
            </a:r>
            <a:r>
              <a:rPr lang="fr-FR" sz="4000" dirty="0"/>
              <a:t> </a:t>
            </a:r>
            <a:r>
              <a:rPr lang="fr-FR" sz="4000" dirty="0" err="1"/>
              <a:t>Ultimate</a:t>
            </a:r>
            <a:endParaRPr lang="fr-FR" sz="4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97BFED-909D-A4E6-F60B-2BDF72C37BD4}"/>
              </a:ext>
            </a:extLst>
          </p:cNvPr>
          <p:cNvSpPr txBox="1"/>
          <p:nvPr/>
        </p:nvSpPr>
        <p:spPr>
          <a:xfrm>
            <a:off x="7832744" y="4755821"/>
            <a:ext cx="21888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NetBeans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2E1862-B936-48E9-01DD-18A8664EDACD}"/>
              </a:ext>
            </a:extLst>
          </p:cNvPr>
          <p:cNvSpPr txBox="1"/>
          <p:nvPr/>
        </p:nvSpPr>
        <p:spPr>
          <a:xfrm>
            <a:off x="1430207" y="3025255"/>
            <a:ext cx="27056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/>
              <a:t>SublimeText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24039174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6"/>
            <a:ext cx="10515600" cy="782472"/>
          </a:xfrm>
        </p:spPr>
        <p:txBody>
          <a:bodyPr/>
          <a:lstStyle/>
          <a:p>
            <a:pPr algn="ctr"/>
            <a:r>
              <a:rPr lang="fr-FR" dirty="0" err="1"/>
              <a:t>Choose</a:t>
            </a:r>
            <a:r>
              <a:rPr lang="fr-FR" dirty="0"/>
              <a:t> </a:t>
            </a:r>
            <a:r>
              <a:rPr lang="fr-FR" strike="sngStrike" dirty="0"/>
              <a:t>(NOT a </a:t>
            </a:r>
            <a:r>
              <a:rPr lang="fr-FR" strike="sngStrike" dirty="0" err="1"/>
              <a:t>Text</a:t>
            </a:r>
            <a:r>
              <a:rPr lang="fr-FR" strike="sngStrike" dirty="0"/>
              <a:t> Editor)</a:t>
            </a:r>
            <a:r>
              <a:rPr lang="fr-FR" dirty="0"/>
              <a:t> a modern 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19DB98-25EB-DBE0-603B-EB67C9C30A8A}"/>
              </a:ext>
            </a:extLst>
          </p:cNvPr>
          <p:cNvSpPr txBox="1"/>
          <p:nvPr/>
        </p:nvSpPr>
        <p:spPr>
          <a:xfrm>
            <a:off x="1341624" y="5114854"/>
            <a:ext cx="69419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Eclipse(plugins not </a:t>
            </a:r>
            <a:r>
              <a:rPr lang="fr-FR" sz="4000" dirty="0" err="1"/>
              <a:t>pre-installed</a:t>
            </a:r>
            <a:r>
              <a:rPr lang="fr-FR" sz="40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F7520B-6231-FC6A-7E09-DB9164BC12AE}"/>
              </a:ext>
            </a:extLst>
          </p:cNvPr>
          <p:cNvSpPr txBox="1"/>
          <p:nvPr/>
        </p:nvSpPr>
        <p:spPr>
          <a:xfrm>
            <a:off x="2988358" y="3608583"/>
            <a:ext cx="39437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/>
              <a:t>VisualStudio</a:t>
            </a:r>
            <a:r>
              <a:rPr lang="fr-FR" sz="4000" dirty="0"/>
              <a:t>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F1A392-B587-04F7-7D23-F8DC51D09ED8}"/>
              </a:ext>
            </a:extLst>
          </p:cNvPr>
          <p:cNvSpPr txBox="1"/>
          <p:nvPr/>
        </p:nvSpPr>
        <p:spPr>
          <a:xfrm>
            <a:off x="1270329" y="2744052"/>
            <a:ext cx="24098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/>
              <a:t>WebStorm</a:t>
            </a:r>
            <a:endParaRPr lang="fr-FR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6283D5-C3A9-434B-5613-DAD49F9318FB}"/>
              </a:ext>
            </a:extLst>
          </p:cNvPr>
          <p:cNvSpPr txBox="1"/>
          <p:nvPr/>
        </p:nvSpPr>
        <p:spPr>
          <a:xfrm>
            <a:off x="3680219" y="2036166"/>
            <a:ext cx="34358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/>
              <a:t>IntelliJ</a:t>
            </a:r>
            <a:r>
              <a:rPr lang="fr-FR" sz="4000" dirty="0"/>
              <a:t> </a:t>
            </a:r>
            <a:r>
              <a:rPr lang="fr-FR" sz="4000" dirty="0" err="1"/>
              <a:t>Ultimate</a:t>
            </a:r>
            <a:endParaRPr lang="fr-FR" sz="4000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89D29D59-C5AC-2B93-27F2-ACDE0CB45EFF}"/>
              </a:ext>
            </a:extLst>
          </p:cNvPr>
          <p:cNvSpPr/>
          <p:nvPr/>
        </p:nvSpPr>
        <p:spPr>
          <a:xfrm rot="5400000">
            <a:off x="7652199" y="2098060"/>
            <a:ext cx="368490" cy="7078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21605709-11A9-E51E-6062-9D4FE251D004}"/>
              </a:ext>
            </a:extLst>
          </p:cNvPr>
          <p:cNvSpPr/>
          <p:nvPr/>
        </p:nvSpPr>
        <p:spPr>
          <a:xfrm rot="5400000">
            <a:off x="7652199" y="2744052"/>
            <a:ext cx="368490" cy="7078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CF045F-0404-4428-BE1C-3FB58A8C28C1}"/>
              </a:ext>
            </a:extLst>
          </p:cNvPr>
          <p:cNvSpPr txBox="1"/>
          <p:nvPr/>
        </p:nvSpPr>
        <p:spPr>
          <a:xfrm>
            <a:off x="8466516" y="2097721"/>
            <a:ext cx="3523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i="0" dirty="0">
                <a:solidFill>
                  <a:srgbClr val="202124"/>
                </a:solidFill>
                <a:effectLst/>
                <a:latin typeface="Google Sans"/>
              </a:rPr>
              <a:t>€€€$$$ (or 30 </a:t>
            </a:r>
            <a:r>
              <a:rPr lang="fr-FR" sz="3200" b="1" i="0" dirty="0" err="1">
                <a:solidFill>
                  <a:srgbClr val="202124"/>
                </a:solidFill>
                <a:effectLst/>
                <a:latin typeface="Google Sans"/>
              </a:rPr>
              <a:t>days</a:t>
            </a:r>
            <a:r>
              <a:rPr lang="fr-FR" sz="3200" b="1" i="0" dirty="0">
                <a:solidFill>
                  <a:srgbClr val="202124"/>
                </a:solidFill>
                <a:effectLst/>
                <a:latin typeface="Google Sans"/>
              </a:rPr>
              <a:t>)</a:t>
            </a:r>
            <a:endParaRPr lang="fr-FR" sz="32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128A55-12CD-140D-12C5-1E7FF6793E25}"/>
              </a:ext>
            </a:extLst>
          </p:cNvPr>
          <p:cNvSpPr txBox="1"/>
          <p:nvPr/>
        </p:nvSpPr>
        <p:spPr>
          <a:xfrm>
            <a:off x="8674906" y="2805607"/>
            <a:ext cx="3106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i="0" dirty="0">
                <a:solidFill>
                  <a:srgbClr val="202124"/>
                </a:solidFill>
                <a:effectLst/>
                <a:latin typeface="Google Sans"/>
              </a:rPr>
              <a:t>€€$$ (or 30 </a:t>
            </a:r>
            <a:r>
              <a:rPr lang="fr-FR" sz="3200" b="1" i="0" dirty="0" err="1">
                <a:solidFill>
                  <a:srgbClr val="202124"/>
                </a:solidFill>
                <a:effectLst/>
                <a:latin typeface="Google Sans"/>
              </a:rPr>
              <a:t>days</a:t>
            </a:r>
            <a:r>
              <a:rPr lang="fr-FR" sz="3200" b="1" i="0" dirty="0">
                <a:solidFill>
                  <a:srgbClr val="202124"/>
                </a:solidFill>
                <a:effectLst/>
                <a:latin typeface="Google Sans"/>
              </a:rPr>
              <a:t>)</a:t>
            </a:r>
            <a:endParaRPr lang="fr-FR" sz="3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4163E6-2D37-CFFE-25C2-CD372DFE83EB}"/>
              </a:ext>
            </a:extLst>
          </p:cNvPr>
          <p:cNvSpPr txBox="1"/>
          <p:nvPr/>
        </p:nvSpPr>
        <p:spPr>
          <a:xfrm>
            <a:off x="5709580" y="5846860"/>
            <a:ext cx="57660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/>
              <a:t>IntelliJ</a:t>
            </a:r>
            <a:r>
              <a:rPr lang="fr-FR" sz="4000" dirty="0"/>
              <a:t> (No web </a:t>
            </a:r>
            <a:r>
              <a:rPr lang="fr-FR" sz="4000" dirty="0" err="1"/>
              <a:t>js</a:t>
            </a:r>
            <a:r>
              <a:rPr lang="fr-FR" sz="4000" dirty="0"/>
              <a:t> Support)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3F2E00-2978-8596-0D14-EDF05F612B9B}"/>
              </a:ext>
            </a:extLst>
          </p:cNvPr>
          <p:cNvSpPr txBox="1"/>
          <p:nvPr/>
        </p:nvSpPr>
        <p:spPr>
          <a:xfrm>
            <a:off x="1955987" y="4382848"/>
            <a:ext cx="35703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Eclipse + plugins</a:t>
            </a:r>
          </a:p>
        </p:txBody>
      </p:sp>
    </p:spTree>
    <p:extLst>
      <p:ext uri="{BB962C8B-B14F-4D97-AF65-F5344CB8AC3E}">
        <p14:creationId xmlns:p14="http://schemas.microsoft.com/office/powerpoint/2010/main" val="3822640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6"/>
            <a:ext cx="10515600" cy="782472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hlinkClick r:id="rId2"/>
              </a:rPr>
              <a:t>https://www.jetbrains.com/webstorm/</a:t>
            </a:r>
            <a:r>
              <a:rPr lang="fr-FR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E4E57-560A-CBB7-C012-D2C055994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83" y="1055219"/>
            <a:ext cx="10972800" cy="565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3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6"/>
            <a:ext cx="10515600" cy="1198736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Download 30 </a:t>
            </a:r>
            <a:r>
              <a:rPr lang="fr-FR" dirty="0" err="1"/>
              <a:t>days</a:t>
            </a:r>
            <a:r>
              <a:rPr lang="fr-FR" dirty="0"/>
              <a:t> free </a:t>
            </a:r>
            <a:r>
              <a:rPr lang="fr-FR" dirty="0" err="1"/>
              <a:t>evaluation</a:t>
            </a:r>
            <a:br>
              <a:rPr lang="fr-FR" dirty="0"/>
            </a:br>
            <a:r>
              <a:rPr lang="fr-FR" dirty="0"/>
              <a:t>+ Install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FF34A3-C365-30B5-B7D6-339EDA01B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648" y="1767394"/>
            <a:ext cx="4743861" cy="374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899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42" y="150125"/>
            <a:ext cx="12055522" cy="199257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Notice </a:t>
            </a:r>
            <a:r>
              <a:rPr lang="fr-FR" dirty="0" err="1"/>
              <a:t>Licenses</a:t>
            </a:r>
            <a:r>
              <a:rPr lang="fr-FR" dirty="0"/>
              <a:t>:</a:t>
            </a:r>
            <a:br>
              <a:rPr lang="fr-FR" dirty="0"/>
            </a:br>
            <a:r>
              <a:rPr lang="fr-FR" dirty="0" err="1"/>
              <a:t>IntelliJ</a:t>
            </a:r>
            <a:r>
              <a:rPr lang="fr-FR" dirty="0"/>
              <a:t> </a:t>
            </a:r>
            <a:r>
              <a:rPr lang="fr-FR" dirty="0" err="1"/>
              <a:t>Ultimate</a:t>
            </a:r>
            <a:r>
              <a:rPr lang="fr-FR" dirty="0"/>
              <a:t> = </a:t>
            </a:r>
            <a:r>
              <a:rPr lang="fr-FR" dirty="0" err="1"/>
              <a:t>WebStorm</a:t>
            </a:r>
            <a:r>
              <a:rPr lang="fr-FR" dirty="0"/>
              <a:t> + </a:t>
            </a:r>
            <a:r>
              <a:rPr lang="fr-FR" dirty="0" err="1"/>
              <a:t>IntelliJ</a:t>
            </a:r>
            <a:r>
              <a:rPr lang="fr-FR" dirty="0"/>
              <a:t> + ….</a:t>
            </a:r>
            <a:br>
              <a:rPr lang="fr-FR" dirty="0"/>
            </a:br>
            <a:r>
              <a:rPr lang="fr-FR" dirty="0" err="1"/>
              <a:t>IntelliJ</a:t>
            </a:r>
            <a:r>
              <a:rPr lang="fr-FR" dirty="0"/>
              <a:t> Community = .. NO web !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C007A1-2559-7ACE-CB60-F129147B0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602" y="2204064"/>
            <a:ext cx="7533023" cy="45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2611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6"/>
            <a:ext cx="10515600" cy="782472"/>
          </a:xfrm>
        </p:spPr>
        <p:txBody>
          <a:bodyPr/>
          <a:lstStyle/>
          <a:p>
            <a:pPr algn="ctr"/>
            <a:r>
              <a:rPr lang="fr-FR" dirty="0"/>
              <a:t>Open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F499D-B9FD-4DD1-C3E9-41EF4F061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4" y="823606"/>
            <a:ext cx="6928809" cy="565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3041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6"/>
            <a:ext cx="10515600" cy="782472"/>
          </a:xfrm>
        </p:spPr>
        <p:txBody>
          <a:bodyPr/>
          <a:lstStyle/>
          <a:p>
            <a:pPr algn="ctr"/>
            <a:r>
              <a:rPr lang="fr-FR" dirty="0"/>
              <a:t>Edit program.js 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D189DB-90ED-BB38-E83D-543F2A562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8" y="932598"/>
            <a:ext cx="10558462" cy="586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618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6"/>
            <a:ext cx="10515600" cy="782472"/>
          </a:xfrm>
        </p:spPr>
        <p:txBody>
          <a:bodyPr/>
          <a:lstStyle/>
          <a:p>
            <a:pPr algn="ctr"/>
            <a:r>
              <a:rPr lang="fr-FR" dirty="0"/>
              <a:t>Click on « Run » or « </a:t>
            </a:r>
            <a:r>
              <a:rPr lang="fr-FR" dirty="0" err="1"/>
              <a:t>Debug</a:t>
            </a:r>
            <a:r>
              <a:rPr lang="fr-FR" dirty="0"/>
              <a:t> »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6C0970-94BC-52B9-DD53-24D9B0CAB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860" y="1273947"/>
            <a:ext cx="5024138" cy="12811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9BAF57-8809-8A8A-9248-C2C1F0BB8718}"/>
              </a:ext>
            </a:extLst>
          </p:cNvPr>
          <p:cNvSpPr/>
          <p:nvPr/>
        </p:nvSpPr>
        <p:spPr>
          <a:xfrm flipH="1">
            <a:off x="5157780" y="1376273"/>
            <a:ext cx="395287" cy="3429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F15A75-CC7C-33BF-A6D7-CF69D71CCA3B}"/>
              </a:ext>
            </a:extLst>
          </p:cNvPr>
          <p:cNvSpPr/>
          <p:nvPr/>
        </p:nvSpPr>
        <p:spPr>
          <a:xfrm flipH="1">
            <a:off x="5631656" y="1381035"/>
            <a:ext cx="395287" cy="3429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FD517D2F-9A57-C647-1C4C-D627A1ED1902}"/>
              </a:ext>
            </a:extLst>
          </p:cNvPr>
          <p:cNvSpPr/>
          <p:nvPr/>
        </p:nvSpPr>
        <p:spPr>
          <a:xfrm rot="9451297">
            <a:off x="5812479" y="1840526"/>
            <a:ext cx="390525" cy="12601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19673EEC-1417-EB3D-9246-D98FE7ACBC37}"/>
              </a:ext>
            </a:extLst>
          </p:cNvPr>
          <p:cNvSpPr/>
          <p:nvPr/>
        </p:nvSpPr>
        <p:spPr>
          <a:xfrm rot="12350048">
            <a:off x="4933536" y="1869857"/>
            <a:ext cx="390525" cy="129366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D4E5A3-804B-E85F-BBC2-93D2844BE5BA}"/>
              </a:ext>
            </a:extLst>
          </p:cNvPr>
          <p:cNvSpPr txBox="1"/>
          <p:nvPr/>
        </p:nvSpPr>
        <p:spPr>
          <a:xfrm>
            <a:off x="6660060" y="2758128"/>
            <a:ext cx="339612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Debug</a:t>
            </a:r>
            <a:r>
              <a:rPr lang="fr-FR" b="1" dirty="0"/>
              <a:t> Mode </a:t>
            </a:r>
            <a:r>
              <a:rPr lang="fr-FR" dirty="0"/>
              <a:t>…. </a:t>
            </a:r>
            <a:r>
              <a:rPr lang="fr-FR" dirty="0" err="1"/>
              <a:t>Find</a:t>
            </a:r>
            <a:r>
              <a:rPr lang="fr-FR" dirty="0"/>
              <a:t> the « bug »</a:t>
            </a:r>
          </a:p>
          <a:p>
            <a:r>
              <a:rPr lang="fr-FR" sz="2800" b="1" dirty="0">
                <a:solidFill>
                  <a:srgbClr val="00B050"/>
                </a:solidFill>
              </a:rPr>
              <a:t>Can put </a:t>
            </a:r>
            <a:r>
              <a:rPr lang="fr-FR" sz="2800" b="1" dirty="0" err="1">
                <a:solidFill>
                  <a:srgbClr val="00B050"/>
                </a:solidFill>
              </a:rPr>
              <a:t>breakpoints</a:t>
            </a:r>
            <a:r>
              <a:rPr lang="fr-FR" sz="2800" b="1" dirty="0">
                <a:solidFill>
                  <a:srgbClr val="00B050"/>
                </a:solidFill>
              </a:rPr>
              <a:t> 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A8950E-2285-E728-2749-B0730E9E1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087" y="3498935"/>
            <a:ext cx="5305794" cy="33116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7127752-D2F4-9984-E00B-6E2060B50221}"/>
              </a:ext>
            </a:extLst>
          </p:cNvPr>
          <p:cNvSpPr txBox="1"/>
          <p:nvPr/>
        </p:nvSpPr>
        <p:spPr>
          <a:xfrm>
            <a:off x="1463523" y="3183026"/>
            <a:ext cx="433067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Run Mode </a:t>
            </a:r>
            <a:r>
              <a:rPr lang="fr-FR" sz="2400" dirty="0"/>
              <a:t>….</a:t>
            </a:r>
          </a:p>
          <a:p>
            <a:r>
              <a:rPr lang="fr-FR" sz="2400" dirty="0"/>
              <a:t>Start and </a:t>
            </a:r>
            <a:r>
              <a:rPr lang="fr-FR" sz="2400" dirty="0" err="1"/>
              <a:t>forget</a:t>
            </a:r>
            <a:endParaRPr lang="fr-FR" sz="2400" dirty="0"/>
          </a:p>
          <a:p>
            <a:r>
              <a:rPr lang="fr-FR" sz="2400" b="1" dirty="0">
                <a:solidFill>
                  <a:srgbClr val="FF0000"/>
                </a:solidFill>
              </a:rPr>
              <a:t>Can NOT </a:t>
            </a:r>
            <a:r>
              <a:rPr lang="fr-FR" sz="2400" b="1" dirty="0" err="1">
                <a:solidFill>
                  <a:srgbClr val="FF0000"/>
                </a:solidFill>
              </a:rPr>
              <a:t>activate</a:t>
            </a:r>
            <a:r>
              <a:rPr lang="fr-FR" sz="2400" b="1" dirty="0">
                <a:solidFill>
                  <a:srgbClr val="FF0000"/>
                </a:solidFill>
              </a:rPr>
              <a:t> </a:t>
            </a:r>
            <a:r>
              <a:rPr lang="fr-FR" sz="2400" b="1" dirty="0" err="1">
                <a:solidFill>
                  <a:srgbClr val="FF0000"/>
                </a:solidFill>
              </a:rPr>
              <a:t>any</a:t>
            </a:r>
            <a:r>
              <a:rPr lang="fr-FR" sz="2400" b="1" dirty="0">
                <a:solidFill>
                  <a:srgbClr val="FF0000"/>
                </a:solidFill>
              </a:rPr>
              <a:t> </a:t>
            </a:r>
            <a:r>
              <a:rPr lang="fr-FR" sz="2400" b="1" dirty="0" err="1">
                <a:solidFill>
                  <a:srgbClr val="FF0000"/>
                </a:solidFill>
              </a:rPr>
              <a:t>breakpoint</a:t>
            </a:r>
            <a:endParaRPr lang="fr-FR" sz="2400" b="1" dirty="0">
              <a:solidFill>
                <a:srgbClr val="FF0000"/>
              </a:solidFill>
            </a:endParaRPr>
          </a:p>
          <a:p>
            <a:r>
              <a:rPr lang="fr-FR" sz="2400" dirty="0"/>
              <a:t>… can </a:t>
            </a:r>
            <a:r>
              <a:rPr lang="fr-FR" sz="2400" dirty="0" err="1"/>
              <a:t>only</a:t>
            </a:r>
            <a:r>
              <a:rPr lang="fr-FR" sz="2400" dirty="0"/>
              <a:t> </a:t>
            </a:r>
            <a:r>
              <a:rPr lang="fr-FR" sz="2400" dirty="0" err="1"/>
              <a:t>see</a:t>
            </a:r>
            <a:r>
              <a:rPr lang="fr-FR" sz="2400" dirty="0"/>
              <a:t> logs, and Kill</a:t>
            </a:r>
          </a:p>
          <a:p>
            <a:endParaRPr lang="fr-FR" sz="2400" dirty="0"/>
          </a:p>
          <a:p>
            <a:r>
              <a:rPr lang="fr-FR" sz="2400" dirty="0" err="1"/>
              <a:t>Why</a:t>
            </a:r>
            <a:r>
              <a:rPr lang="fr-FR" sz="2400" dirty="0"/>
              <a:t> do </a:t>
            </a:r>
            <a:r>
              <a:rPr lang="fr-FR" sz="2400" dirty="0" err="1"/>
              <a:t>you</a:t>
            </a:r>
            <a:r>
              <a:rPr lang="fr-FR" sz="2400" dirty="0"/>
              <a:t> use an IDE Debugger</a:t>
            </a:r>
          </a:p>
          <a:p>
            <a:endParaRPr lang="fr-FR" sz="2400" dirty="0"/>
          </a:p>
          <a:p>
            <a:r>
              <a:rPr lang="fr-FR" sz="2400" dirty="0"/>
              <a:t>Use </a:t>
            </a:r>
            <a:r>
              <a:rPr lang="fr-FR" sz="2400" dirty="0" err="1"/>
              <a:t>directly</a:t>
            </a:r>
            <a:r>
              <a:rPr lang="fr-FR" sz="2400" dirty="0"/>
              <a:t> « C:&gt;  </a:t>
            </a:r>
            <a:r>
              <a:rPr lang="fr-FR" sz="2400" dirty="0" err="1"/>
              <a:t>node</a:t>
            </a:r>
            <a:r>
              <a:rPr lang="fr-FR" sz="2400" dirty="0"/>
              <a:t> »  ??</a:t>
            </a:r>
          </a:p>
        </p:txBody>
      </p:sp>
    </p:spTree>
    <p:extLst>
      <p:ext uri="{BB962C8B-B14F-4D97-AF65-F5344CB8AC3E}">
        <p14:creationId xmlns:p14="http://schemas.microsoft.com/office/powerpoint/2010/main" val="2844625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6"/>
            <a:ext cx="10515600" cy="782472"/>
          </a:xfrm>
        </p:spPr>
        <p:txBody>
          <a:bodyPr/>
          <a:lstStyle/>
          <a:p>
            <a:pPr algn="ctr"/>
            <a:r>
              <a:rPr lang="fr-FR" dirty="0"/>
              <a:t>Download </a:t>
            </a:r>
            <a:r>
              <a:rPr lang="fr-FR" dirty="0" err="1"/>
              <a:t>NodeJs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DB4AA-FAE0-B95D-FCF9-3527F4A60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385" y="1312495"/>
            <a:ext cx="10708943" cy="545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960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6"/>
            <a:ext cx="10515600" cy="782472"/>
          </a:xfrm>
        </p:spPr>
        <p:txBody>
          <a:bodyPr/>
          <a:lstStyle/>
          <a:p>
            <a:pPr algn="ctr"/>
            <a:r>
              <a:rPr lang="fr-FR" dirty="0"/>
              <a:t>… Case </a:t>
            </a:r>
            <a:r>
              <a:rPr lang="fr-FR" dirty="0" err="1"/>
              <a:t>undetected</a:t>
            </a:r>
            <a:r>
              <a:rPr lang="fr-FR" dirty="0"/>
              <a:t> « </a:t>
            </a:r>
            <a:r>
              <a:rPr lang="fr-FR" dirty="0" err="1"/>
              <a:t>node</a:t>
            </a:r>
            <a:r>
              <a:rPr lang="fr-FR" dirty="0"/>
              <a:t> » not in %PATH%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E04FF7-C00B-E486-BCC2-2D21798DB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36" y="1014172"/>
            <a:ext cx="6096528" cy="55249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46008D8-F07B-6111-D0B0-3AB635575F72}"/>
              </a:ext>
            </a:extLst>
          </p:cNvPr>
          <p:cNvSpPr/>
          <p:nvPr/>
        </p:nvSpPr>
        <p:spPr>
          <a:xfrm flipH="1">
            <a:off x="2890577" y="5833970"/>
            <a:ext cx="2728911" cy="3429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6D96D8-7568-DC0E-C095-A40A90E313C8}"/>
              </a:ext>
            </a:extLst>
          </p:cNvPr>
          <p:cNvSpPr/>
          <p:nvPr/>
        </p:nvSpPr>
        <p:spPr>
          <a:xfrm flipH="1">
            <a:off x="2795322" y="2262095"/>
            <a:ext cx="6567492" cy="3429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9B57AF-F20A-2538-D68C-3AFD4B4591FD}"/>
              </a:ext>
            </a:extLst>
          </p:cNvPr>
          <p:cNvSpPr/>
          <p:nvPr/>
        </p:nvSpPr>
        <p:spPr>
          <a:xfrm rot="16538973">
            <a:off x="-2149148" y="2198965"/>
            <a:ext cx="54908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System Diagnostic</a:t>
            </a:r>
          </a:p>
        </p:txBody>
      </p:sp>
    </p:spTree>
    <p:extLst>
      <p:ext uri="{BB962C8B-B14F-4D97-AF65-F5344CB8AC3E}">
        <p14:creationId xmlns:p14="http://schemas.microsoft.com/office/powerpoint/2010/main" val="21071635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78C88-DB7C-8AAB-5AA4-87179A24F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Configure …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node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5FD8B9-6A76-BBD4-F096-7723E9E37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225" y="1314219"/>
            <a:ext cx="6104149" cy="53154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E786A4-4596-812B-6174-AF6D38E8B042}"/>
              </a:ext>
            </a:extLst>
          </p:cNvPr>
          <p:cNvSpPr/>
          <p:nvPr/>
        </p:nvSpPr>
        <p:spPr>
          <a:xfrm rot="16538973">
            <a:off x="-2149148" y="2198965"/>
            <a:ext cx="54908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System Diagnostic</a:t>
            </a:r>
          </a:p>
        </p:txBody>
      </p:sp>
    </p:spTree>
    <p:extLst>
      <p:ext uri="{BB962C8B-B14F-4D97-AF65-F5344CB8AC3E}">
        <p14:creationId xmlns:p14="http://schemas.microsoft.com/office/powerpoint/2010/main" val="18024440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4C3C1-A338-2037-79A4-5D32A12A4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4137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Edit Run/</a:t>
            </a:r>
            <a:r>
              <a:rPr lang="fr-FR" dirty="0" err="1"/>
              <a:t>Debug</a:t>
            </a:r>
            <a:r>
              <a:rPr lang="fr-FR" dirty="0"/>
              <a:t> configuration…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06F3FF-66A4-B71C-6C85-1E02AC472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787" y="1338032"/>
            <a:ext cx="6058425" cy="53154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581FE90-CF4D-CC6E-FE25-38EC067DABCD}"/>
              </a:ext>
            </a:extLst>
          </p:cNvPr>
          <p:cNvSpPr/>
          <p:nvPr/>
        </p:nvSpPr>
        <p:spPr>
          <a:xfrm flipH="1">
            <a:off x="4681537" y="2600232"/>
            <a:ext cx="4628889" cy="3429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014EA5-8735-C846-8D27-1CE773A1C852}"/>
              </a:ext>
            </a:extLst>
          </p:cNvPr>
          <p:cNvSpPr/>
          <p:nvPr/>
        </p:nvSpPr>
        <p:spPr>
          <a:xfrm flipH="1">
            <a:off x="6638923" y="6243638"/>
            <a:ext cx="828675" cy="461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E813E6-34A3-3C74-2CED-787E53FECEC0}"/>
              </a:ext>
            </a:extLst>
          </p:cNvPr>
          <p:cNvSpPr/>
          <p:nvPr/>
        </p:nvSpPr>
        <p:spPr>
          <a:xfrm rot="16538973">
            <a:off x="-2149148" y="2198965"/>
            <a:ext cx="54908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System Diagnostic</a:t>
            </a:r>
          </a:p>
        </p:txBody>
      </p:sp>
    </p:spTree>
    <p:extLst>
      <p:ext uri="{BB962C8B-B14F-4D97-AF65-F5344CB8AC3E}">
        <p14:creationId xmlns:p14="http://schemas.microsoft.com/office/powerpoint/2010/main" val="26092412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6"/>
            <a:ext cx="10515600" cy="782472"/>
          </a:xfrm>
        </p:spPr>
        <p:txBody>
          <a:bodyPr/>
          <a:lstStyle/>
          <a:p>
            <a:pPr algn="ctr"/>
            <a:r>
              <a:rPr lang="fr-FR" dirty="0"/>
              <a:t>« Run » … Program </a:t>
            </a:r>
            <a:r>
              <a:rPr lang="fr-FR" dirty="0" err="1"/>
              <a:t>Finished</a:t>
            </a:r>
            <a:r>
              <a:rPr lang="fr-FR" dirty="0"/>
              <a:t> + console </a:t>
            </a:r>
            <a:r>
              <a:rPr lang="fr-FR" dirty="0" err="1"/>
              <a:t>print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681A33-DC7A-39B3-D6AD-AD033EDD8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793975"/>
            <a:ext cx="10806112" cy="60016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670A993-A7FC-DCDE-540A-4664D734F57C}"/>
              </a:ext>
            </a:extLst>
          </p:cNvPr>
          <p:cNvSpPr/>
          <p:nvPr/>
        </p:nvSpPr>
        <p:spPr>
          <a:xfrm flipH="1">
            <a:off x="642936" y="5143407"/>
            <a:ext cx="4628889" cy="7824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04500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5"/>
            <a:ext cx="10515600" cy="1234717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Redo</a:t>
            </a:r>
            <a:r>
              <a:rPr lang="fr-FR" dirty="0"/>
              <a:t> « Run » or « </a:t>
            </a:r>
            <a:r>
              <a:rPr lang="fr-FR" dirty="0" err="1"/>
              <a:t>Debug</a:t>
            </a:r>
            <a:r>
              <a:rPr lang="fr-FR" dirty="0"/>
              <a:t> »</a:t>
            </a:r>
            <a:br>
              <a:rPr lang="fr-FR" dirty="0"/>
            </a:br>
            <a:r>
              <a:rPr lang="fr-FR" sz="4400" b="1" dirty="0">
                <a:solidFill>
                  <a:srgbClr val="FF0000"/>
                </a:solidFill>
              </a:rPr>
              <a:t>Need to re-</a:t>
            </a:r>
            <a:r>
              <a:rPr lang="fr-FR" sz="4400" b="1" dirty="0" err="1">
                <a:solidFill>
                  <a:srgbClr val="FF0000"/>
                </a:solidFill>
              </a:rPr>
              <a:t>edit</a:t>
            </a:r>
            <a:r>
              <a:rPr lang="fr-FR" sz="4400" b="1" dirty="0">
                <a:solidFill>
                  <a:srgbClr val="FF0000"/>
                </a:solidFill>
              </a:rPr>
              <a:t>   </a:t>
            </a:r>
            <a:r>
              <a:rPr lang="fr-FR" sz="4400" b="1" dirty="0" err="1">
                <a:solidFill>
                  <a:srgbClr val="FF0000"/>
                </a:solidFill>
              </a:rPr>
              <a:t>node</a:t>
            </a:r>
            <a:r>
              <a:rPr lang="fr-FR" sz="4400" b="1" dirty="0">
                <a:solidFill>
                  <a:srgbClr val="FF0000"/>
                </a:solidFill>
              </a:rPr>
              <a:t> in %PATH%  ??? </a:t>
            </a:r>
            <a:endParaRPr lang="fr-FR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C89274-5EA6-D975-7968-702AC6529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" y="1284830"/>
            <a:ext cx="6077477" cy="5323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04F910-8D9D-007D-DCEC-F21DBB2F2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741" y="3709912"/>
            <a:ext cx="5951736" cy="17527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848222-AB8C-D647-D859-A7D9D3520750}"/>
              </a:ext>
            </a:extLst>
          </p:cNvPr>
          <p:cNvSpPr txBox="1"/>
          <p:nvPr/>
        </p:nvSpPr>
        <p:spPr>
          <a:xfrm>
            <a:off x="6834188" y="2824163"/>
            <a:ext cx="48767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At least, can re-select </a:t>
            </a:r>
          </a:p>
          <a:p>
            <a:r>
              <a:rPr lang="fr-FR" sz="2800" dirty="0" err="1"/>
              <a:t>already</a:t>
            </a:r>
            <a:r>
              <a:rPr lang="fr-FR" sz="2800" dirty="0"/>
              <a:t> </a:t>
            </a:r>
            <a:r>
              <a:rPr lang="fr-FR" sz="2800" dirty="0" err="1"/>
              <a:t>added</a:t>
            </a:r>
            <a:r>
              <a:rPr lang="fr-FR" sz="2800" dirty="0"/>
              <a:t> </a:t>
            </a:r>
            <a:r>
              <a:rPr lang="fr-FR" sz="2800" dirty="0" err="1"/>
              <a:t>choice</a:t>
            </a:r>
            <a:r>
              <a:rPr lang="fr-FR" sz="2800" dirty="0"/>
              <a:t> « C:\... » !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BCB1DF-D13E-FBD4-FC95-D62B63DB6687}"/>
              </a:ext>
            </a:extLst>
          </p:cNvPr>
          <p:cNvSpPr/>
          <p:nvPr/>
        </p:nvSpPr>
        <p:spPr>
          <a:xfrm flipH="1">
            <a:off x="166685" y="2528794"/>
            <a:ext cx="5653089" cy="3429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6303E5-09B1-4AC5-0BE6-159049CE52FC}"/>
              </a:ext>
            </a:extLst>
          </p:cNvPr>
          <p:cNvSpPr/>
          <p:nvPr/>
        </p:nvSpPr>
        <p:spPr>
          <a:xfrm flipH="1">
            <a:off x="7777162" y="4800599"/>
            <a:ext cx="4157661" cy="3286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0471AC-8633-A340-BB01-57C01C8C0DEA}"/>
              </a:ext>
            </a:extLst>
          </p:cNvPr>
          <p:cNvSpPr/>
          <p:nvPr/>
        </p:nvSpPr>
        <p:spPr>
          <a:xfrm flipH="1">
            <a:off x="11253779" y="4071938"/>
            <a:ext cx="395287" cy="3889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C995EA-13BD-5210-3E29-61AC66635BEC}"/>
              </a:ext>
            </a:extLst>
          </p:cNvPr>
          <p:cNvSpPr/>
          <p:nvPr/>
        </p:nvSpPr>
        <p:spPr>
          <a:xfrm rot="16538973">
            <a:off x="-2149148" y="2198965"/>
            <a:ext cx="54908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System Diagnostic</a:t>
            </a:r>
          </a:p>
        </p:txBody>
      </p:sp>
    </p:spTree>
    <p:extLst>
      <p:ext uri="{BB962C8B-B14F-4D97-AF65-F5344CB8AC3E}">
        <p14:creationId xmlns:p14="http://schemas.microsoft.com/office/powerpoint/2010/main" val="19458969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5"/>
            <a:ext cx="10515600" cy="1397687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Change configuration « </a:t>
            </a:r>
            <a:r>
              <a:rPr lang="fr-FR" dirty="0" err="1"/>
              <a:t>your</a:t>
            </a:r>
            <a:r>
              <a:rPr lang="fr-FR" dirty="0"/>
              <a:t>-config » </a:t>
            </a:r>
            <a:br>
              <a:rPr lang="fr-FR" dirty="0"/>
            </a:br>
            <a:r>
              <a:rPr lang="fr-FR" dirty="0" err="1"/>
              <a:t>instead</a:t>
            </a:r>
            <a:r>
              <a:rPr lang="fr-FR" dirty="0"/>
              <a:t> of « </a:t>
            </a:r>
            <a:r>
              <a:rPr lang="fr-FR" dirty="0" err="1"/>
              <a:t>Current</a:t>
            </a:r>
            <a:r>
              <a:rPr lang="fr-FR" dirty="0"/>
              <a:t> File 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D51247-47CB-E126-09B2-C32DC930D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991" y="2742219"/>
            <a:ext cx="3988520" cy="21679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113B2B-B8AC-4789-E5A5-02E4DAA78935}"/>
              </a:ext>
            </a:extLst>
          </p:cNvPr>
          <p:cNvSpPr/>
          <p:nvPr/>
        </p:nvSpPr>
        <p:spPr>
          <a:xfrm flipH="1">
            <a:off x="2630662" y="2801914"/>
            <a:ext cx="409576" cy="4049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C39B42-4C65-F8EC-5D1B-DA761C9589A6}"/>
              </a:ext>
            </a:extLst>
          </p:cNvPr>
          <p:cNvSpPr/>
          <p:nvPr/>
        </p:nvSpPr>
        <p:spPr>
          <a:xfrm flipH="1">
            <a:off x="1625308" y="3386743"/>
            <a:ext cx="3803941" cy="4049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FE04251-91B7-A9ED-5660-564B2F7665BA}"/>
              </a:ext>
            </a:extLst>
          </p:cNvPr>
          <p:cNvSpPr/>
          <p:nvPr/>
        </p:nvSpPr>
        <p:spPr>
          <a:xfrm>
            <a:off x="2577553" y="1995652"/>
            <a:ext cx="561975" cy="82302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356A78A-0CDF-E3C3-5383-7B9E8B3FDD32}"/>
              </a:ext>
            </a:extLst>
          </p:cNvPr>
          <p:cNvSpPr/>
          <p:nvPr/>
        </p:nvSpPr>
        <p:spPr>
          <a:xfrm rot="19448505">
            <a:off x="2813523" y="3217527"/>
            <a:ext cx="561975" cy="42294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DB10B8C9-8435-621A-00C9-8BCA58A37B21}"/>
              </a:ext>
            </a:extLst>
          </p:cNvPr>
          <p:cNvSpPr/>
          <p:nvPr/>
        </p:nvSpPr>
        <p:spPr>
          <a:xfrm rot="16922814">
            <a:off x="6138861" y="3217852"/>
            <a:ext cx="561975" cy="112143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780AAB-7A64-03C0-686E-7E917A61E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788" y="3557565"/>
            <a:ext cx="3721891" cy="79059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897CE0B-5E62-CDA7-DBCC-AA6F901C67AA}"/>
              </a:ext>
            </a:extLst>
          </p:cNvPr>
          <p:cNvSpPr/>
          <p:nvPr/>
        </p:nvSpPr>
        <p:spPr>
          <a:xfrm flipH="1">
            <a:off x="7410449" y="3680662"/>
            <a:ext cx="2043113" cy="457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9C7BC1-2A40-2269-66A5-4A9B987E6DD1}"/>
              </a:ext>
            </a:extLst>
          </p:cNvPr>
          <p:cNvSpPr/>
          <p:nvPr/>
        </p:nvSpPr>
        <p:spPr>
          <a:xfrm rot="16538973">
            <a:off x="-2149148" y="2198965"/>
            <a:ext cx="54908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System Diagnostic</a:t>
            </a:r>
          </a:p>
        </p:txBody>
      </p:sp>
    </p:spTree>
    <p:extLst>
      <p:ext uri="{BB962C8B-B14F-4D97-AF65-F5344CB8AC3E}">
        <p14:creationId xmlns:p14="http://schemas.microsoft.com/office/powerpoint/2010/main" val="37385456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6"/>
            <a:ext cx="10515600" cy="782472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Debug</a:t>
            </a:r>
            <a:r>
              <a:rPr lang="fr-FR" dirty="0"/>
              <a:t> « Mode » + </a:t>
            </a:r>
            <a:r>
              <a:rPr lang="fr-FR" dirty="0" err="1"/>
              <a:t>Breakpoint</a:t>
            </a:r>
            <a:r>
              <a:rPr lang="fr-FR" dirty="0"/>
              <a:t> =&gt; Program </a:t>
            </a:r>
            <a:r>
              <a:rPr lang="fr-FR" dirty="0" err="1"/>
              <a:t>Paused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3B3A6A-EC38-24FB-7DC2-7012970E6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75998"/>
            <a:ext cx="10515601" cy="58318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23B5F59-EDFA-3739-6D19-EE50A1894450}"/>
              </a:ext>
            </a:extLst>
          </p:cNvPr>
          <p:cNvSpPr/>
          <p:nvPr/>
        </p:nvSpPr>
        <p:spPr>
          <a:xfrm flipH="1">
            <a:off x="4481512" y="1557337"/>
            <a:ext cx="7119935" cy="3286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EEE17C-6295-0961-FA35-A65FCF827F28}"/>
              </a:ext>
            </a:extLst>
          </p:cNvPr>
          <p:cNvSpPr/>
          <p:nvPr/>
        </p:nvSpPr>
        <p:spPr>
          <a:xfrm flipH="1">
            <a:off x="633412" y="4110038"/>
            <a:ext cx="2624137" cy="571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59462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6"/>
            <a:ext cx="10515600" cy="2112062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Step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(F7) </a:t>
            </a:r>
            <a:br>
              <a:rPr lang="fr-FR" dirty="0"/>
            </a:br>
            <a:r>
              <a:rPr lang="fr-FR" dirty="0"/>
              <a:t>        &lt; </a:t>
            </a:r>
            <a:r>
              <a:rPr lang="fr-FR" dirty="0" err="1"/>
              <a:t>Step</a:t>
            </a:r>
            <a:r>
              <a:rPr lang="fr-FR" dirty="0"/>
              <a:t> Over(F8)</a:t>
            </a:r>
            <a:br>
              <a:rPr lang="fr-FR" dirty="0"/>
            </a:br>
            <a:r>
              <a:rPr lang="fr-FR" dirty="0"/>
              <a:t>                    &lt; </a:t>
            </a:r>
            <a:r>
              <a:rPr lang="fr-FR" dirty="0" err="1"/>
              <a:t>Step</a:t>
            </a:r>
            <a:r>
              <a:rPr lang="fr-FR" dirty="0"/>
              <a:t> Out (Maj F8)  </a:t>
            </a:r>
            <a:br>
              <a:rPr lang="fr-FR" dirty="0"/>
            </a:br>
            <a:r>
              <a:rPr lang="fr-FR" dirty="0"/>
              <a:t>                  &lt; </a:t>
            </a:r>
            <a:r>
              <a:rPr lang="fr-FR" dirty="0" err="1"/>
              <a:t>Resume</a:t>
            </a:r>
            <a:r>
              <a:rPr lang="fr-FR" dirty="0"/>
              <a:t> (F9)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94CECD-8FC7-4562-838E-126B21BFE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280" y="3057492"/>
            <a:ext cx="3956661" cy="10715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B89337-D097-C0E8-7AA6-5493C7E9D8F6}"/>
              </a:ext>
            </a:extLst>
          </p:cNvPr>
          <p:cNvSpPr/>
          <p:nvPr/>
        </p:nvSpPr>
        <p:spPr>
          <a:xfrm flipH="1">
            <a:off x="6215061" y="3264693"/>
            <a:ext cx="404814" cy="3452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02225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732DA-C2B4-D18C-34CC-9B8A493EA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5" y="2665413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Coffee Break</a:t>
            </a:r>
          </a:p>
        </p:txBody>
      </p:sp>
    </p:spTree>
    <p:extLst>
      <p:ext uri="{BB962C8B-B14F-4D97-AF65-F5344CB8AC3E}">
        <p14:creationId xmlns:p14="http://schemas.microsoft.com/office/powerpoint/2010/main" val="35509876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9CBB9-1DF1-319F-E9EE-18FC03267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Complains on JavaScript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51162B-3ED2-8A2C-88D8-E6CCCEB22493}"/>
              </a:ext>
            </a:extLst>
          </p:cNvPr>
          <p:cNvSpPr txBox="1"/>
          <p:nvPr/>
        </p:nvSpPr>
        <p:spPr>
          <a:xfrm>
            <a:off x="4004416" y="1938338"/>
            <a:ext cx="7349384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for Christmas </a:t>
            </a:r>
            <a:r>
              <a:rPr lang="fr-FR" sz="2800" dirty="0" err="1"/>
              <a:t>Wish</a:t>
            </a:r>
            <a:r>
              <a:rPr lang="fr-FR" sz="2800" dirty="0"/>
              <a:t> List, </a:t>
            </a:r>
            <a:r>
              <a:rPr lang="fr-FR" sz="2800" dirty="0" err="1"/>
              <a:t>ask</a:t>
            </a:r>
            <a:endParaRPr lang="fr-FR" sz="2800" dirty="0"/>
          </a:p>
          <a:p>
            <a:r>
              <a:rPr lang="fr-FR" sz="2800" dirty="0"/>
              <a:t> </a:t>
            </a:r>
          </a:p>
          <a:p>
            <a:pPr marL="457200" indent="-457200">
              <a:buFontTx/>
              <a:buChar char="-"/>
            </a:pPr>
            <a:r>
              <a:rPr lang="fr-FR" sz="2800" dirty="0"/>
              <a:t>Types </a:t>
            </a:r>
            <a:r>
              <a:rPr lang="fr-FR" sz="2800" dirty="0" err="1"/>
              <a:t>declarations</a:t>
            </a:r>
            <a:r>
              <a:rPr lang="fr-FR" sz="2800" dirty="0"/>
              <a:t> </a:t>
            </a:r>
            <a:br>
              <a:rPr lang="fr-FR" sz="2800" dirty="0"/>
            </a:br>
            <a:r>
              <a:rPr lang="fr-FR" sz="2800" dirty="0"/>
              <a:t>(standard types, structural types, union types)</a:t>
            </a:r>
            <a:endParaRPr lang="fr-FR" sz="2800" b="1" dirty="0"/>
          </a:p>
          <a:p>
            <a:pPr marL="457200" indent="-457200">
              <a:buFontTx/>
              <a:buChar char="-"/>
            </a:pPr>
            <a:r>
              <a:rPr lang="fr-FR" sz="2800" b="1" dirty="0" err="1"/>
              <a:t>Compiled</a:t>
            </a:r>
            <a:r>
              <a:rPr lang="fr-FR" sz="2800" b="1" dirty="0"/>
              <a:t>-time  Type checking</a:t>
            </a:r>
          </a:p>
          <a:p>
            <a:pPr marL="457200" indent="-457200">
              <a:buFontTx/>
              <a:buChar char="-"/>
            </a:pPr>
            <a:r>
              <a:rPr lang="fr-FR" sz="2800" dirty="0" err="1"/>
              <a:t>With</a:t>
            </a:r>
            <a:r>
              <a:rPr lang="fr-FR" sz="2800" dirty="0"/>
              <a:t> </a:t>
            </a:r>
            <a:r>
              <a:rPr lang="fr-FR" sz="2800" dirty="0" err="1"/>
              <a:t>Implicit</a:t>
            </a:r>
            <a:r>
              <a:rPr lang="fr-FR" sz="2800" dirty="0"/>
              <a:t> types </a:t>
            </a:r>
            <a:r>
              <a:rPr lang="fr-FR" sz="2800" dirty="0" err="1"/>
              <a:t>inference</a:t>
            </a:r>
            <a:endParaRPr lang="fr-FR" sz="2800" dirty="0"/>
          </a:p>
          <a:p>
            <a:pPr marL="457200" indent="-457200">
              <a:buFontTx/>
              <a:buChar char="-"/>
            </a:pPr>
            <a:r>
              <a:rPr lang="fr-FR" sz="2800" b="1" dirty="0"/>
              <a:t>Object-</a:t>
            </a:r>
            <a:r>
              <a:rPr lang="fr-FR" sz="2800" b="1" dirty="0" err="1"/>
              <a:t>Oriented</a:t>
            </a:r>
            <a:r>
              <a:rPr lang="fr-FR" sz="2800" b="1" dirty="0"/>
              <a:t> Classes</a:t>
            </a:r>
          </a:p>
          <a:p>
            <a:pPr marL="457200" indent="-457200">
              <a:buFontTx/>
              <a:buChar char="-"/>
            </a:pPr>
            <a:r>
              <a:rPr lang="fr-FR" sz="2800" dirty="0" err="1"/>
              <a:t>Templates</a:t>
            </a:r>
            <a:endParaRPr lang="fr-FR" sz="2800" dirty="0"/>
          </a:p>
          <a:p>
            <a:pPr marL="457200" indent="-457200">
              <a:buFontTx/>
              <a:buChar char="-"/>
            </a:pPr>
            <a:r>
              <a:rPr lang="fr-FR" sz="2800" dirty="0"/>
              <a:t>Spread </a:t>
            </a:r>
            <a:r>
              <a:rPr lang="fr-FR" sz="2800" dirty="0" err="1"/>
              <a:t>operators</a:t>
            </a:r>
            <a:endParaRPr lang="fr-FR" sz="2800" dirty="0"/>
          </a:p>
          <a:p>
            <a:pPr marL="457200" indent="-457200">
              <a:buFontTx/>
              <a:buChar char="-"/>
            </a:pPr>
            <a:r>
              <a:rPr lang="fr-FR" sz="2800" dirty="0" err="1"/>
              <a:t>Syntacic</a:t>
            </a:r>
            <a:r>
              <a:rPr lang="fr-FR" sz="2800" dirty="0"/>
              <a:t> </a:t>
            </a:r>
            <a:r>
              <a:rPr lang="fr-FR" sz="2800" dirty="0" err="1"/>
              <a:t>sugars</a:t>
            </a:r>
            <a:endParaRPr lang="fr-FR" sz="2800" dirty="0"/>
          </a:p>
          <a:p>
            <a:r>
              <a:rPr lang="fr-FR" sz="2800" dirty="0"/>
              <a:t>..</a:t>
            </a:r>
          </a:p>
        </p:txBody>
      </p:sp>
      <p:pic>
        <p:nvPicPr>
          <p:cNvPr id="1026" name="Picture 2" descr="Children's Christmas Wish List - Etsy UK">
            <a:extLst>
              <a:ext uri="{FF2B5EF4-FFF2-40B4-BE49-F238E27FC236}">
                <a16:creationId xmlns:a16="http://schemas.microsoft.com/office/drawing/2014/main" id="{914B4A65-445C-CD9A-030D-C7FA9C359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64" y="2082671"/>
            <a:ext cx="3510637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514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5"/>
            <a:ext cx="10515600" cy="248389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Check </a:t>
            </a:r>
            <a:r>
              <a:rPr lang="fr-FR" dirty="0" err="1"/>
              <a:t>NodeJs</a:t>
            </a:r>
            <a:r>
              <a:rPr lang="fr-FR" dirty="0"/>
              <a:t> exe</a:t>
            </a:r>
            <a:br>
              <a:rPr lang="fr-FR" dirty="0"/>
            </a:br>
            <a:r>
              <a:rPr lang="fr-FR" dirty="0"/>
              <a:t>(check version)</a:t>
            </a:r>
            <a:br>
              <a:rPr lang="fr-FR" dirty="0"/>
            </a:br>
            <a:br>
              <a:rPr lang="fr-FR" dirty="0"/>
            </a:br>
            <a:r>
              <a:rPr lang="fr-FR" sz="6000" b="1" dirty="0"/>
              <a:t>C:&gt; </a:t>
            </a:r>
            <a:r>
              <a:rPr lang="fr-FR" sz="6000" b="1" dirty="0" err="1"/>
              <a:t>node</a:t>
            </a:r>
            <a:r>
              <a:rPr lang="fr-FR" sz="6000" b="1" dirty="0"/>
              <a:t> -v</a:t>
            </a:r>
            <a:endParaRPr lang="fr-FR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F2DFF1-D771-75D6-1868-463C268AB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681" y="3581942"/>
            <a:ext cx="8866638" cy="128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670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CA38C-3B78-366E-6FA2-FB8265A84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TypeScript</a:t>
            </a:r>
            <a:endParaRPr lang="fr-FR" dirty="0"/>
          </a:p>
        </p:txBody>
      </p:sp>
      <p:pic>
        <p:nvPicPr>
          <p:cNvPr id="2050" name="Picture 2" descr="15 DIY Gift Box Ideas – Decorative Christmas Gift Boxes">
            <a:extLst>
              <a:ext uri="{FF2B5EF4-FFF2-40B4-BE49-F238E27FC236}">
                <a16:creationId xmlns:a16="http://schemas.microsoft.com/office/drawing/2014/main" id="{EE60E02D-4E1F-885D-2CBD-2D63C5A92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1828800"/>
            <a:ext cx="2677258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TypeScript Helps Enterprise Developers - The New Stack">
            <a:extLst>
              <a:ext uri="{FF2B5EF4-FFF2-40B4-BE49-F238E27FC236}">
                <a16:creationId xmlns:a16="http://schemas.microsoft.com/office/drawing/2014/main" id="{BB2F4FC8-8CC4-E50E-2FD0-845A978E1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016" y="3213439"/>
            <a:ext cx="3259270" cy="183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3d transparent gift box with question mark symbol icon isolated. FAQ or  frequently asked questions, minimal concept, 3d render illustration  14343390 PNG">
            <a:extLst>
              <a:ext uri="{FF2B5EF4-FFF2-40B4-BE49-F238E27FC236}">
                <a16:creationId xmlns:a16="http://schemas.microsoft.com/office/drawing/2014/main" id="{77CEE8AB-926D-15AA-FECD-B6B7479C3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664" y="2128838"/>
            <a:ext cx="22955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heck Marks Ok List Comments PNG Image | Transparent PNG Free Download on  SeekPNG">
            <a:extLst>
              <a:ext uri="{FF2B5EF4-FFF2-40B4-BE49-F238E27FC236}">
                <a16:creationId xmlns:a16="http://schemas.microsoft.com/office/drawing/2014/main" id="{0737A4DC-FE4C-FE7A-372D-46D4C10F4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3203" y="2757487"/>
            <a:ext cx="1915848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9292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58DFB-4EF4-970E-AA4F-89EF0C3E4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Edit a </a:t>
            </a:r>
            <a:r>
              <a:rPr lang="fr-FR" dirty="0" err="1"/>
              <a:t>TypeScript</a:t>
            </a:r>
            <a:r>
              <a:rPr lang="fr-FR" dirty="0"/>
              <a:t>  *.</a:t>
            </a:r>
            <a:r>
              <a:rPr lang="fr-FR" dirty="0" err="1"/>
              <a:t>ts</a:t>
            </a:r>
            <a:r>
              <a:rPr lang="fr-FR" dirty="0"/>
              <a:t>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92F7E7-0042-554A-8C60-0566EE2FC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563" y="1581893"/>
            <a:ext cx="10428874" cy="482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8487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7229F-B7F4-DAF3-8C65-99418C7ED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91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Right Click « Compile </a:t>
            </a:r>
            <a:r>
              <a:rPr lang="fr-FR" dirty="0" err="1"/>
              <a:t>TypeScript</a:t>
            </a:r>
            <a:r>
              <a:rPr lang="fr-FR" dirty="0"/>
              <a:t> 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F2975D-9DC4-D7BE-9E54-5FFA5D883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925" y="1347554"/>
            <a:ext cx="5753599" cy="53916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D605AE1-A048-DDB9-A6BF-1B0F53164464}"/>
              </a:ext>
            </a:extLst>
          </p:cNvPr>
          <p:cNvSpPr/>
          <p:nvPr/>
        </p:nvSpPr>
        <p:spPr>
          <a:xfrm flipH="1">
            <a:off x="5781673" y="6062663"/>
            <a:ext cx="3790951" cy="400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23775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BC5ED-ED76-B77F-DB48-52791FA5B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Open Item « .</a:t>
            </a:r>
            <a:r>
              <a:rPr lang="fr-FR" dirty="0" err="1"/>
              <a:t>ts</a:t>
            </a:r>
            <a:r>
              <a:rPr lang="fr-FR" dirty="0"/>
              <a:t> » &gt;  </a:t>
            </a:r>
            <a:r>
              <a:rPr lang="fr-FR" dirty="0" err="1"/>
              <a:t>Sub</a:t>
            </a:r>
            <a:r>
              <a:rPr lang="fr-FR" dirty="0"/>
              <a:t> Item « .</a:t>
            </a:r>
            <a:r>
              <a:rPr lang="fr-FR" dirty="0" err="1"/>
              <a:t>js</a:t>
            </a:r>
            <a:r>
              <a:rPr lang="fr-FR" dirty="0"/>
              <a:t> »</a:t>
            </a:r>
            <a:br>
              <a:rPr lang="fr-FR" dirty="0"/>
            </a:b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generated</a:t>
            </a:r>
            <a:r>
              <a:rPr lang="fr-FR" dirty="0"/>
              <a:t> </a:t>
            </a:r>
            <a:r>
              <a:rPr lang="fr-FR" dirty="0" err="1"/>
              <a:t>Js</a:t>
            </a:r>
            <a:r>
              <a:rPr lang="fr-FR" dirty="0"/>
              <a:t> 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8F30E1-0AB2-F135-4CE1-F30CD0971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63" y="1690688"/>
            <a:ext cx="11181473" cy="50998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D401FA-F099-3112-45A5-26708C7EEAEC}"/>
              </a:ext>
            </a:extLst>
          </p:cNvPr>
          <p:cNvSpPr/>
          <p:nvPr/>
        </p:nvSpPr>
        <p:spPr>
          <a:xfrm flipH="1">
            <a:off x="1471609" y="3281363"/>
            <a:ext cx="2476503" cy="309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2ACD77-AAC9-AE8F-9B60-3694333CC124}"/>
              </a:ext>
            </a:extLst>
          </p:cNvPr>
          <p:cNvSpPr/>
          <p:nvPr/>
        </p:nvSpPr>
        <p:spPr>
          <a:xfrm flipH="1">
            <a:off x="1157283" y="3021013"/>
            <a:ext cx="314325" cy="309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B78B21-80AD-ECF4-3BB5-07E0FF0D1A2C}"/>
              </a:ext>
            </a:extLst>
          </p:cNvPr>
          <p:cNvSpPr/>
          <p:nvPr/>
        </p:nvSpPr>
        <p:spPr>
          <a:xfrm flipH="1">
            <a:off x="6134095" y="3419475"/>
            <a:ext cx="4067179" cy="2476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93782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1D1E5-8A3E-FE9F-A7C9-022F97B88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1" y="365125"/>
            <a:ext cx="11858624" cy="223520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Debug</a:t>
            </a:r>
            <a:r>
              <a:rPr lang="fr-FR" dirty="0"/>
              <a:t> Ts program</a:t>
            </a:r>
            <a:br>
              <a:rPr lang="fr-FR" dirty="0"/>
            </a:br>
            <a:r>
              <a:rPr lang="fr-FR" dirty="0"/>
              <a:t>… (No Run/</a:t>
            </a:r>
            <a:r>
              <a:rPr lang="fr-FR" dirty="0" err="1"/>
              <a:t>Debug</a:t>
            </a:r>
            <a:r>
              <a:rPr lang="fr-FR" dirty="0"/>
              <a:t>/</a:t>
            </a:r>
            <a:r>
              <a:rPr lang="fr-FR" dirty="0" err="1"/>
              <a:t>breakpoint</a:t>
            </a:r>
            <a:r>
              <a:rPr lang="fr-FR" dirty="0"/>
              <a:t> in *.</a:t>
            </a:r>
            <a:r>
              <a:rPr lang="fr-FR" dirty="0" err="1"/>
              <a:t>ts</a:t>
            </a:r>
            <a:r>
              <a:rPr lang="fr-FR" dirty="0"/>
              <a:t>,  but ok in *.</a:t>
            </a:r>
            <a:r>
              <a:rPr lang="fr-FR" dirty="0" err="1"/>
              <a:t>js</a:t>
            </a:r>
            <a:r>
              <a:rPr lang="fr-FR" dirty="0"/>
              <a:t>)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need</a:t>
            </a:r>
            <a:r>
              <a:rPr lang="fr-FR" dirty="0"/>
              <a:t> « .</a:t>
            </a:r>
            <a:r>
              <a:rPr lang="fr-FR" dirty="0" err="1"/>
              <a:t>map</a:t>
            </a:r>
            <a:r>
              <a:rPr lang="fr-FR" dirty="0"/>
              <a:t> » file for mapping </a:t>
            </a:r>
            <a:r>
              <a:rPr lang="fr-FR" dirty="0" err="1"/>
              <a:t>ts</a:t>
            </a:r>
            <a:r>
              <a:rPr lang="fr-FR" dirty="0"/>
              <a:t> line X &lt;-&gt; </a:t>
            </a:r>
            <a:r>
              <a:rPr lang="fr-FR" dirty="0" err="1"/>
              <a:t>js</a:t>
            </a:r>
            <a:r>
              <a:rPr lang="fr-FR" dirty="0"/>
              <a:t> line 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088048-571A-3CA9-F7B9-003AD6173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292" y="2943153"/>
            <a:ext cx="3943692" cy="16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3101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073EF-EC9B-041B-E88A-D47BA4ECF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80963"/>
            <a:ext cx="12125325" cy="1768475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Edit Settings &gt; </a:t>
            </a:r>
            <a:r>
              <a:rPr lang="fr-FR" dirty="0" err="1"/>
              <a:t>TypeScript</a:t>
            </a:r>
            <a:r>
              <a:rPr lang="fr-FR" dirty="0"/>
              <a:t>  &gt; Recompile on changes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A2EB2C-E908-F3AC-7241-A26EEB780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795298"/>
            <a:ext cx="6738386" cy="498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086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85748-2E83-1C26-A3BD-A37AC2384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365125"/>
            <a:ext cx="11801475" cy="1325563"/>
          </a:xfrm>
        </p:spPr>
        <p:txBody>
          <a:bodyPr/>
          <a:lstStyle/>
          <a:p>
            <a:r>
              <a:rPr lang="fr-FR" dirty="0"/>
              <a:t>Edit on </a:t>
            </a:r>
            <a:r>
              <a:rPr lang="fr-FR" dirty="0" err="1"/>
              <a:t>Left</a:t>
            </a:r>
            <a:r>
              <a:rPr lang="fr-FR" dirty="0"/>
              <a:t> *.</a:t>
            </a:r>
            <a:r>
              <a:rPr lang="fr-FR" dirty="0" err="1"/>
              <a:t>ts</a:t>
            </a:r>
            <a:r>
              <a:rPr lang="fr-FR" dirty="0"/>
              <a:t> … </a:t>
            </a:r>
            <a:r>
              <a:rPr lang="fr-FR" dirty="0" err="1"/>
              <a:t>see</a:t>
            </a:r>
            <a:r>
              <a:rPr lang="fr-FR" dirty="0"/>
              <a:t> real time change in right *.</a:t>
            </a:r>
            <a:r>
              <a:rPr lang="fr-FR" dirty="0" err="1"/>
              <a:t>js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5369D-BE30-D888-EEDF-A68F38D03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181" y="1853367"/>
            <a:ext cx="9944962" cy="456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099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528CF-7C98-C9F5-6109-C51C02796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025" y="-19528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Edit </a:t>
            </a:r>
            <a:r>
              <a:rPr lang="fr-FR" dirty="0" err="1"/>
              <a:t>many</a:t>
            </a:r>
            <a:r>
              <a:rPr lang="fr-FR" dirty="0"/>
              <a:t> **/*.</a:t>
            </a:r>
            <a:r>
              <a:rPr lang="fr-FR" dirty="0" err="1"/>
              <a:t>ts</a:t>
            </a:r>
            <a:r>
              <a:rPr lang="fr-FR" dirty="0"/>
              <a:t> … 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corresponding</a:t>
            </a:r>
            <a:r>
              <a:rPr lang="fr-FR" dirty="0"/>
              <a:t> **/*.</a:t>
            </a:r>
            <a:r>
              <a:rPr lang="fr-FR" dirty="0" err="1"/>
              <a:t>js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4300D1-8CF6-1A3B-C151-85DCC7F48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917" y="1444703"/>
            <a:ext cx="2507687" cy="362328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F04D90A4-FD5D-0421-880E-5A96347599AE}"/>
              </a:ext>
            </a:extLst>
          </p:cNvPr>
          <p:cNvSpPr/>
          <p:nvPr/>
        </p:nvSpPr>
        <p:spPr>
          <a:xfrm>
            <a:off x="3174420" y="2881312"/>
            <a:ext cx="781050" cy="5476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50A296-D983-A24B-B714-053F88B0D6B5}"/>
              </a:ext>
            </a:extLst>
          </p:cNvPr>
          <p:cNvSpPr txBox="1"/>
          <p:nvPr/>
        </p:nvSpPr>
        <p:spPr>
          <a:xfrm>
            <a:off x="3031394" y="2134968"/>
            <a:ext cx="11929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Expand</a:t>
            </a:r>
            <a:r>
              <a:rPr lang="fr-FR" sz="2400" dirty="0"/>
              <a:t> </a:t>
            </a:r>
            <a:br>
              <a:rPr lang="fr-FR" sz="2400" dirty="0"/>
            </a:br>
            <a:r>
              <a:rPr lang="fr-FR" sz="2400" dirty="0" err="1"/>
              <a:t>views</a:t>
            </a:r>
            <a:endParaRPr lang="fr-FR" sz="24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3DCDAFA-233E-719E-BE3D-1234479E65BC}"/>
              </a:ext>
            </a:extLst>
          </p:cNvPr>
          <p:cNvSpPr/>
          <p:nvPr/>
        </p:nvSpPr>
        <p:spPr>
          <a:xfrm>
            <a:off x="5355369" y="6104705"/>
            <a:ext cx="781050" cy="5476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E6C365-4FF8-B571-20E4-9FBB475E7F28}"/>
              </a:ext>
            </a:extLst>
          </p:cNvPr>
          <p:cNvSpPr txBox="1"/>
          <p:nvPr/>
        </p:nvSpPr>
        <p:spPr>
          <a:xfrm>
            <a:off x="5129124" y="5206656"/>
            <a:ext cx="20145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Check </a:t>
            </a:r>
            <a:br>
              <a:rPr lang="fr-FR" sz="2400" b="1" dirty="0"/>
            </a:br>
            <a:r>
              <a:rPr lang="fr-FR" sz="2400" b="1" dirty="0"/>
              <a:t>on </a:t>
            </a:r>
            <a:r>
              <a:rPr lang="fr-FR" sz="2400" b="1" dirty="0" err="1"/>
              <a:t>FileSystem</a:t>
            </a:r>
            <a:r>
              <a:rPr lang="fr-FR" sz="2400" dirty="0"/>
              <a:t> </a:t>
            </a:r>
            <a:br>
              <a:rPr lang="fr-FR" sz="2400" dirty="0"/>
            </a:br>
            <a:endParaRPr lang="fr-FR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F73F931-4914-DF49-17FC-EB4762B4D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15" y="2513647"/>
            <a:ext cx="4980102" cy="42866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CE03B9-1AA1-A6B2-06C5-1708F2CD1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77" y="1386927"/>
            <a:ext cx="2305250" cy="275105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26475A9-5028-CFA4-91E9-D5A814809DF6}"/>
              </a:ext>
            </a:extLst>
          </p:cNvPr>
          <p:cNvSpPr/>
          <p:nvPr/>
        </p:nvSpPr>
        <p:spPr>
          <a:xfrm flipH="1">
            <a:off x="556594" y="2278739"/>
            <a:ext cx="772144" cy="309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4A1C26-1205-0717-8187-BBEAC9945E71}"/>
              </a:ext>
            </a:extLst>
          </p:cNvPr>
          <p:cNvSpPr/>
          <p:nvPr/>
        </p:nvSpPr>
        <p:spPr>
          <a:xfrm flipH="1">
            <a:off x="4993553" y="2762456"/>
            <a:ext cx="1007295" cy="4522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527B11-BDCA-563F-6CC4-8C1DB0C0CD21}"/>
              </a:ext>
            </a:extLst>
          </p:cNvPr>
          <p:cNvSpPr/>
          <p:nvPr/>
        </p:nvSpPr>
        <p:spPr>
          <a:xfrm flipH="1">
            <a:off x="7143714" y="4055151"/>
            <a:ext cx="1085885" cy="6406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68109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997D7-5626-84BC-7822-6A8FFFD36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44250" cy="3149600"/>
          </a:xfrm>
        </p:spPr>
        <p:txBody>
          <a:bodyPr>
            <a:normAutofit/>
          </a:bodyPr>
          <a:lstStyle/>
          <a:p>
            <a:pPr algn="ctr"/>
            <a:br>
              <a:rPr lang="fr-FR" dirty="0"/>
            </a:br>
            <a:r>
              <a:rPr lang="fr-FR" dirty="0" err="1"/>
              <a:t>tsc</a:t>
            </a:r>
            <a:r>
              <a:rPr lang="fr-FR" dirty="0"/>
              <a:t> = </a:t>
            </a:r>
            <a:r>
              <a:rPr lang="fr-FR" b="1" dirty="0" err="1"/>
              <a:t>T</a:t>
            </a:r>
            <a:r>
              <a:rPr lang="fr-FR" dirty="0" err="1"/>
              <a:t>ype</a:t>
            </a:r>
            <a:r>
              <a:rPr lang="fr-FR" b="1" dirty="0" err="1"/>
              <a:t>S</a:t>
            </a:r>
            <a:r>
              <a:rPr lang="fr-FR" dirty="0" err="1"/>
              <a:t>cript</a:t>
            </a:r>
            <a:r>
              <a:rPr lang="fr-FR" dirty="0"/>
              <a:t> </a:t>
            </a:r>
            <a:r>
              <a:rPr lang="fr-FR" b="1" dirty="0"/>
              <a:t>C</a:t>
            </a:r>
            <a:r>
              <a:rPr lang="fr-FR" dirty="0"/>
              <a:t>ompiler</a:t>
            </a:r>
            <a:br>
              <a:rPr lang="fr-FR" dirty="0"/>
            </a:br>
            <a:br>
              <a:rPr lang="fr-FR" dirty="0"/>
            </a:br>
            <a:r>
              <a:rPr lang="fr-FR" dirty="0"/>
              <a:t>… </a:t>
            </a:r>
            <a:r>
              <a:rPr lang="fr-FR" dirty="0" err="1"/>
              <a:t>same</a:t>
            </a:r>
            <a:r>
              <a:rPr lang="fr-FR" dirty="0"/>
              <a:t> as in IDE, but in batch mode, for CI-CD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644656-956C-E720-DFE8-527F829454B6}"/>
              </a:ext>
            </a:extLst>
          </p:cNvPr>
          <p:cNvSpPr txBox="1"/>
          <p:nvPr/>
        </p:nvSpPr>
        <p:spPr>
          <a:xfrm>
            <a:off x="2376487" y="3938330"/>
            <a:ext cx="825277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tsc</a:t>
            </a:r>
            <a:r>
              <a:rPr lang="fr-FR" sz="3200" dirty="0"/>
              <a:t> </a:t>
            </a:r>
            <a:r>
              <a:rPr lang="fr-FR" sz="3200" dirty="0" err="1"/>
              <a:t>is</a:t>
            </a:r>
            <a:r>
              <a:rPr lang="fr-FR" sz="3200" dirty="0"/>
              <a:t> </a:t>
            </a:r>
            <a:r>
              <a:rPr lang="fr-FR" sz="3200" dirty="0" err="1"/>
              <a:t>internally</a:t>
            </a:r>
            <a:r>
              <a:rPr lang="fr-FR" sz="3200" dirty="0"/>
              <a:t> </a:t>
            </a:r>
            <a:r>
              <a:rPr lang="fr-FR" sz="3200" dirty="0" err="1"/>
              <a:t>used</a:t>
            </a:r>
            <a:r>
              <a:rPr lang="fr-FR" sz="3200" dirty="0"/>
              <a:t> by </a:t>
            </a:r>
            <a:r>
              <a:rPr lang="fr-FR" sz="3200" dirty="0" err="1"/>
              <a:t>WebStorm</a:t>
            </a:r>
            <a:r>
              <a:rPr lang="fr-FR" sz="3200" dirty="0"/>
              <a:t> </a:t>
            </a:r>
          </a:p>
          <a:p>
            <a:r>
              <a:rPr lang="fr-FR" sz="3200" dirty="0"/>
              <a:t>   … / </a:t>
            </a:r>
            <a:r>
              <a:rPr lang="fr-FR" sz="3200" dirty="0" err="1"/>
              <a:t>IntelliJ</a:t>
            </a:r>
            <a:r>
              <a:rPr lang="fr-FR" sz="3200" dirty="0"/>
              <a:t> /  </a:t>
            </a:r>
            <a:r>
              <a:rPr lang="fr-FR" sz="3200" dirty="0" err="1"/>
              <a:t>VisualStudio</a:t>
            </a:r>
            <a:r>
              <a:rPr lang="fr-FR" sz="3200" dirty="0"/>
              <a:t> Code / Eclipse !!</a:t>
            </a:r>
          </a:p>
          <a:p>
            <a:endParaRPr lang="fr-FR" sz="3200" dirty="0"/>
          </a:p>
          <a:p>
            <a:r>
              <a:rPr lang="fr-FR" sz="3200" dirty="0" err="1"/>
              <a:t>tsc</a:t>
            </a:r>
            <a:r>
              <a:rPr lang="fr-FR" sz="3200" dirty="0"/>
              <a:t> </a:t>
            </a:r>
            <a:r>
              <a:rPr lang="fr-FR" sz="3200" dirty="0" err="1"/>
              <a:t>even</a:t>
            </a:r>
            <a:r>
              <a:rPr lang="fr-FR" sz="3200" dirty="0"/>
              <a:t> </a:t>
            </a:r>
            <a:r>
              <a:rPr lang="fr-FR" sz="3200" dirty="0" err="1"/>
              <a:t>generalised</a:t>
            </a:r>
            <a:r>
              <a:rPr lang="fr-FR" sz="3200" dirty="0"/>
              <a:t> </a:t>
            </a:r>
            <a:r>
              <a:rPr lang="fr-FR" sz="3200" dirty="0" err="1"/>
              <a:t>it</a:t>
            </a:r>
            <a:r>
              <a:rPr lang="fr-FR" sz="3200" dirty="0"/>
              <a:t> as « langage server » </a:t>
            </a:r>
          </a:p>
          <a:p>
            <a:r>
              <a:rPr lang="fr-FR" sz="3200" dirty="0"/>
              <a:t>=&gt; You have exact </a:t>
            </a:r>
            <a:r>
              <a:rPr lang="fr-FR" sz="3200" dirty="0" err="1"/>
              <a:t>same</a:t>
            </a:r>
            <a:r>
              <a:rPr lang="fr-FR" sz="3200" dirty="0"/>
              <a:t> compilation in all </a:t>
            </a:r>
            <a:r>
              <a:rPr lang="fr-FR" sz="3200" dirty="0" err="1"/>
              <a:t>IDEs</a:t>
            </a:r>
            <a:r>
              <a:rPr lang="fr-FR" sz="3200" dirty="0"/>
              <a:t> !!</a:t>
            </a:r>
          </a:p>
        </p:txBody>
      </p:sp>
    </p:spTree>
    <p:extLst>
      <p:ext uri="{BB962C8B-B14F-4D97-AF65-F5344CB8AC3E}">
        <p14:creationId xmlns:p14="http://schemas.microsoft.com/office/powerpoint/2010/main" val="4704813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D1F4C-1004-F4FD-2680-6465CF209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65087"/>
            <a:ext cx="11239500" cy="1325563"/>
          </a:xfrm>
        </p:spPr>
        <p:txBody>
          <a:bodyPr/>
          <a:lstStyle/>
          <a:p>
            <a:pPr algn="ctr"/>
            <a:r>
              <a:rPr lang="fr-FR" dirty="0">
                <a:hlinkClick r:id="rId2"/>
              </a:rPr>
              <a:t>https://www.typescriptlang.org/docs/handbook/typescript-tooling-in-5-minutes.html</a:t>
            </a:r>
            <a:r>
              <a:rPr lang="fr-FR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F488AF-3587-53DA-F4EB-F5CA88AEE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738" y="1642197"/>
            <a:ext cx="9263560" cy="475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84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8A49B-7AAF-0DBA-62AB-461F3F9EC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432666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installed</a:t>
            </a:r>
            <a:r>
              <a:rPr lang="fr-FR" dirty="0"/>
              <a:t> ?</a:t>
            </a:r>
            <a:br>
              <a:rPr lang="fr-FR" dirty="0"/>
            </a:br>
            <a:r>
              <a:rPr lang="fr-FR" dirty="0"/>
              <a:t>… </a:t>
            </a:r>
            <a:r>
              <a:rPr lang="fr-FR" dirty="0" err="1"/>
              <a:t>which</a:t>
            </a:r>
            <a:r>
              <a:rPr lang="fr-FR" dirty="0"/>
              <a:t> one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resolved</a:t>
            </a:r>
            <a:br>
              <a:rPr lang="fr-FR" dirty="0"/>
            </a:br>
            <a:br>
              <a:rPr lang="fr-FR" dirty="0"/>
            </a:br>
            <a:r>
              <a:rPr lang="fr-FR" sz="5300" b="1" dirty="0"/>
              <a:t>C:&gt; </a:t>
            </a:r>
            <a:r>
              <a:rPr lang="fr-FR" sz="5300" b="1" dirty="0" err="1"/>
              <a:t>where</a:t>
            </a:r>
            <a:r>
              <a:rPr lang="fr-FR" sz="5300" b="1" dirty="0"/>
              <a:t> </a:t>
            </a:r>
            <a:r>
              <a:rPr lang="fr-FR" sz="5300" b="1" dirty="0" err="1"/>
              <a:t>node</a:t>
            </a:r>
            <a:endParaRPr lang="fr-FR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CA53F7-506A-C57A-FD49-6BA1F2A81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378" y="3686175"/>
            <a:ext cx="11135785" cy="11255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D08B0F-7CC5-614F-826E-EF820690043A}"/>
              </a:ext>
            </a:extLst>
          </p:cNvPr>
          <p:cNvSpPr/>
          <p:nvPr/>
        </p:nvSpPr>
        <p:spPr>
          <a:xfrm rot="16538973">
            <a:off x="-2149148" y="2198965"/>
            <a:ext cx="54908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System Diagnostic</a:t>
            </a:r>
          </a:p>
        </p:txBody>
      </p:sp>
    </p:spTree>
    <p:extLst>
      <p:ext uri="{BB962C8B-B14F-4D97-AF65-F5344CB8AC3E}">
        <p14:creationId xmlns:p14="http://schemas.microsoft.com/office/powerpoint/2010/main" val="39343039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3D1D-CB6D-9267-9200-9D5A3CE41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/>
              <a:t>$ </a:t>
            </a:r>
            <a:r>
              <a:rPr lang="fr-FR" dirty="0" err="1"/>
              <a:t>npm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–g </a:t>
            </a:r>
            <a:r>
              <a:rPr lang="fr-FR" dirty="0" err="1"/>
              <a:t>typescript</a:t>
            </a:r>
            <a:br>
              <a:rPr lang="fr-FR" dirty="0"/>
            </a:br>
            <a:r>
              <a:rPr lang="fr-FR" dirty="0"/>
              <a:t>( « -g » for « --global »  …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tsc</a:t>
            </a:r>
            <a:r>
              <a:rPr lang="fr-FR" dirty="0"/>
              <a:t> in </a:t>
            </a:r>
            <a:r>
              <a:rPr lang="fr-FR" dirty="0" err="1"/>
              <a:t>node</a:t>
            </a:r>
            <a:r>
              <a:rPr lang="fr-FR" dirty="0"/>
              <a:t> %PATH%)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30603C-00B0-7C35-D506-D7D37FC17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967" y="2634546"/>
            <a:ext cx="9762066" cy="158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115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210D9-D77E-92E3-C052-B4871B413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71575"/>
          </a:xfrm>
        </p:spPr>
        <p:txBody>
          <a:bodyPr/>
          <a:lstStyle/>
          <a:p>
            <a:pPr algn="ctr"/>
            <a:r>
              <a:rPr lang="fr-FR" b="1" dirty="0"/>
              <a:t>$ </a:t>
            </a:r>
            <a:r>
              <a:rPr lang="fr-FR" b="1" dirty="0" err="1"/>
              <a:t>tsc</a:t>
            </a:r>
            <a:endParaRPr lang="fr-FR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022212-A48A-6304-193C-EEFE8BF50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042" y="1042739"/>
            <a:ext cx="9762066" cy="573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861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4266A-F369-A687-6474-2FE195D58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611438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3 uses cases …</a:t>
            </a:r>
            <a:br>
              <a:rPr lang="fr-FR" dirty="0"/>
            </a:br>
            <a:br>
              <a:rPr lang="fr-FR" dirty="0"/>
            </a:br>
            <a:r>
              <a:rPr lang="fr-FR" dirty="0"/>
              <a:t>1/ compile 1 single .</a:t>
            </a:r>
            <a:r>
              <a:rPr lang="fr-FR" dirty="0" err="1"/>
              <a:t>ts</a:t>
            </a:r>
            <a:r>
              <a:rPr lang="fr-FR" dirty="0"/>
              <a:t> file</a:t>
            </a:r>
            <a:br>
              <a:rPr lang="fr-FR" dirty="0"/>
            </a:br>
            <a:r>
              <a:rPr lang="fr-FR" dirty="0"/>
              <a:t>2/ compile **/*.</a:t>
            </a:r>
            <a:r>
              <a:rPr lang="fr-FR" dirty="0" err="1"/>
              <a:t>ts</a:t>
            </a:r>
            <a:r>
              <a:rPr lang="fr-FR" dirty="0"/>
              <a:t> in </a:t>
            </a:r>
            <a:r>
              <a:rPr lang="fr-FR" dirty="0" err="1"/>
              <a:t>project</a:t>
            </a:r>
            <a:br>
              <a:rPr lang="fr-FR" dirty="0"/>
            </a:br>
            <a:r>
              <a:rPr lang="fr-FR" dirty="0"/>
              <a:t>3/ « -w » real-time </a:t>
            </a:r>
            <a:r>
              <a:rPr lang="fr-FR" dirty="0" err="1"/>
              <a:t>watch</a:t>
            </a:r>
            <a:r>
              <a:rPr lang="fr-FR" dirty="0"/>
              <a:t> to recompile on change</a:t>
            </a:r>
          </a:p>
        </p:txBody>
      </p:sp>
    </p:spTree>
    <p:extLst>
      <p:ext uri="{BB962C8B-B14F-4D97-AF65-F5344CB8AC3E}">
        <p14:creationId xmlns:p14="http://schemas.microsoft.com/office/powerpoint/2010/main" val="17075904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10A88-76F3-4EF7-CB61-439EC0126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$ </a:t>
            </a:r>
            <a:r>
              <a:rPr lang="fr-FR" b="1" dirty="0" err="1"/>
              <a:t>tsc</a:t>
            </a:r>
            <a:r>
              <a:rPr lang="fr-FR" b="1" dirty="0"/>
              <a:t>   single-</a:t>
            </a:r>
            <a:r>
              <a:rPr lang="fr-FR" b="1" dirty="0" err="1"/>
              <a:t>file.ts</a:t>
            </a:r>
            <a:endParaRPr lang="fr-FR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A2D52D-D343-1536-5437-B80A78CA8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956" y="2177306"/>
            <a:ext cx="9743014" cy="250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058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38DC5-4FDD-5399-9FD1-E3143E8FE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8" y="365124"/>
            <a:ext cx="11849100" cy="21637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Tsc</a:t>
            </a:r>
            <a:r>
              <a:rPr lang="fr-FR" dirty="0"/>
              <a:t> Compiles …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ERRORs</a:t>
            </a:r>
            <a:r>
              <a:rPr lang="fr-FR" dirty="0"/>
              <a:t> messages at compile-time</a:t>
            </a:r>
            <a:br>
              <a:rPr lang="fr-FR" dirty="0"/>
            </a:br>
            <a:br>
              <a:rPr lang="fr-FR" dirty="0"/>
            </a:br>
            <a:r>
              <a:rPr lang="fr-FR" dirty="0"/>
              <a:t>Compare… </a:t>
            </a:r>
            <a:r>
              <a:rPr lang="fr-FR" dirty="0" err="1"/>
              <a:t>remember</a:t>
            </a:r>
            <a:r>
              <a:rPr lang="fr-FR" dirty="0"/>
              <a:t> typo </a:t>
            </a:r>
            <a:r>
              <a:rPr lang="fr-FR" dirty="0" err="1"/>
              <a:t>found</a:t>
            </a:r>
            <a:r>
              <a:rPr lang="fr-FR" dirty="0"/>
              <a:t> at runtime ?</a:t>
            </a:r>
            <a:br>
              <a:rPr lang="fr-FR" dirty="0"/>
            </a:br>
            <a:r>
              <a:rPr lang="fr-FR" dirty="0"/>
              <a:t>https://my-broken-web-site-deployed-in-PROD.html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FA9203-EBAE-942F-5DF8-A7012ED1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77" y="3281230"/>
            <a:ext cx="9754445" cy="304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7988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1C35C-73A2-7FE4-6403-8FF413DEE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tsc</a:t>
            </a:r>
            <a:r>
              <a:rPr lang="fr-FR" dirty="0"/>
              <a:t> configuration file: « </a:t>
            </a:r>
            <a:r>
              <a:rPr lang="fr-FR" dirty="0" err="1"/>
              <a:t>tsconfig.json</a:t>
            </a:r>
            <a:r>
              <a:rPr lang="fr-FR" dirty="0"/>
              <a:t> 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0314E6-82AF-9D85-7AD4-574A28C44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442" y="2190576"/>
            <a:ext cx="6820491" cy="40008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1CA2AEE-D5ED-9940-01C1-9FC75DBA956D}"/>
              </a:ext>
            </a:extLst>
          </p:cNvPr>
          <p:cNvSpPr/>
          <p:nvPr/>
        </p:nvSpPr>
        <p:spPr>
          <a:xfrm flipH="1">
            <a:off x="6881194" y="4883827"/>
            <a:ext cx="1729406" cy="309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D74D2D-5D8C-974B-6BB6-C3D87B727FA8}"/>
              </a:ext>
            </a:extLst>
          </p:cNvPr>
          <p:cNvSpPr/>
          <p:nvPr/>
        </p:nvSpPr>
        <p:spPr>
          <a:xfrm flipH="1">
            <a:off x="4485656" y="3035977"/>
            <a:ext cx="2505693" cy="309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64015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4BA01-054D-3B46-36C3-BB9F8230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Default </a:t>
            </a:r>
            <a:r>
              <a:rPr lang="fr-FR" dirty="0" err="1"/>
              <a:t>tsconfig.json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AA1253-D787-DBF8-C438-46FF3497F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785" y="2257314"/>
            <a:ext cx="3232289" cy="313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515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76FDA-0AA9-B1F0-19AD-C1B695DA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Notice </a:t>
            </a:r>
            <a:r>
              <a:rPr lang="fr-FR" dirty="0" err="1"/>
              <a:t>sourceMap:true</a:t>
            </a:r>
            <a:r>
              <a:rPr lang="fr-FR" dirty="0"/>
              <a:t>   in </a:t>
            </a:r>
            <a:r>
              <a:rPr lang="fr-FR" dirty="0" err="1"/>
              <a:t>tsconfig.json</a:t>
            </a:r>
            <a:br>
              <a:rPr lang="fr-FR" dirty="0"/>
            </a:br>
            <a:r>
              <a:rPr lang="fr-FR" dirty="0"/>
              <a:t> … and **/*.</a:t>
            </a:r>
            <a:r>
              <a:rPr lang="fr-FR" dirty="0" err="1"/>
              <a:t>js.map</a:t>
            </a:r>
            <a:r>
              <a:rPr lang="fr-FR" dirty="0"/>
              <a:t> files </a:t>
            </a:r>
            <a:r>
              <a:rPr lang="fr-FR" dirty="0" err="1"/>
              <a:t>generated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4815B7-6BA8-690E-51E7-14DF9BCF6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897" y="2381139"/>
            <a:ext cx="3232289" cy="31385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2EBF1F-53B1-D374-486F-F053A6CB5AE6}"/>
              </a:ext>
            </a:extLst>
          </p:cNvPr>
          <p:cNvSpPr/>
          <p:nvPr/>
        </p:nvSpPr>
        <p:spPr>
          <a:xfrm flipH="1">
            <a:off x="1590055" y="3907515"/>
            <a:ext cx="3401044" cy="309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8871E5-71B4-408D-5727-39DC71065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228" y="2128655"/>
            <a:ext cx="2865368" cy="41913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89D98A-73D5-DEAF-8D49-B1B0C0CAF846}"/>
              </a:ext>
            </a:extLst>
          </p:cNvPr>
          <p:cNvSpPr/>
          <p:nvPr/>
        </p:nvSpPr>
        <p:spPr>
          <a:xfrm flipH="1">
            <a:off x="7281243" y="3069315"/>
            <a:ext cx="943595" cy="309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4B17BE-148F-545A-AF88-088AB4CD6687}"/>
              </a:ext>
            </a:extLst>
          </p:cNvPr>
          <p:cNvSpPr/>
          <p:nvPr/>
        </p:nvSpPr>
        <p:spPr>
          <a:xfrm flipH="1">
            <a:off x="7119317" y="4009975"/>
            <a:ext cx="943595" cy="309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A0BCF8-7864-7AA5-144C-512D011342CD}"/>
              </a:ext>
            </a:extLst>
          </p:cNvPr>
          <p:cNvSpPr/>
          <p:nvPr/>
        </p:nvSpPr>
        <p:spPr>
          <a:xfrm flipH="1">
            <a:off x="7133603" y="4903064"/>
            <a:ext cx="2300909" cy="309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74202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81FB0-12C2-B044-C107-A5CC2C37C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3" y="365125"/>
            <a:ext cx="12011025" cy="375920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.</a:t>
            </a:r>
            <a:r>
              <a:rPr lang="fr-FR" dirty="0" err="1"/>
              <a:t>map</a:t>
            </a:r>
            <a:r>
              <a:rPr lang="fr-FR" dirty="0"/>
              <a:t> file   </a:t>
            </a:r>
            <a:br>
              <a:rPr lang="fr-FR" dirty="0"/>
            </a:br>
            <a:r>
              <a:rPr lang="fr-FR" dirty="0"/>
              <a:t>…  = « </a:t>
            </a:r>
            <a:r>
              <a:rPr lang="fr-FR" dirty="0" err="1"/>
              <a:t>lineNumber</a:t>
            </a:r>
            <a:r>
              <a:rPr lang="fr-FR" dirty="0"/>
              <a:t> » </a:t>
            </a:r>
            <a:r>
              <a:rPr lang="fr-FR" dirty="0" err="1"/>
              <a:t>debugging</a:t>
            </a:r>
            <a:r>
              <a:rPr lang="fr-FR" dirty="0"/>
              <a:t> info </a:t>
            </a:r>
            <a:br>
              <a:rPr lang="fr-FR" dirty="0"/>
            </a:br>
            <a:r>
              <a:rPr lang="fr-FR" dirty="0" err="1"/>
              <a:t>between</a:t>
            </a:r>
            <a:r>
              <a:rPr lang="fr-FR" dirty="0"/>
              <a:t> source « *.</a:t>
            </a:r>
            <a:r>
              <a:rPr lang="fr-FR" dirty="0" err="1"/>
              <a:t>ts</a:t>
            </a:r>
            <a:r>
              <a:rPr lang="fr-FR" dirty="0"/>
              <a:t>  » and </a:t>
            </a:r>
            <a:r>
              <a:rPr lang="fr-FR" dirty="0" err="1"/>
              <a:t>generated</a:t>
            </a:r>
            <a:r>
              <a:rPr lang="fr-FR" dirty="0"/>
              <a:t> « *.</a:t>
            </a:r>
            <a:r>
              <a:rPr lang="fr-FR" dirty="0" err="1"/>
              <a:t>js</a:t>
            </a:r>
            <a:r>
              <a:rPr lang="fr-FR" dirty="0"/>
              <a:t> »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Analogy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java:</a:t>
            </a:r>
            <a:br>
              <a:rPr lang="fr-FR" dirty="0"/>
            </a:br>
            <a:r>
              <a:rPr lang="fr-FR" dirty="0" err="1"/>
              <a:t>between</a:t>
            </a:r>
            <a:r>
              <a:rPr lang="fr-FR" dirty="0"/>
              <a:t> source « *.java » and </a:t>
            </a:r>
            <a:r>
              <a:rPr lang="fr-FR" dirty="0" err="1"/>
              <a:t>generated</a:t>
            </a:r>
            <a:r>
              <a:rPr lang="fr-FR" dirty="0"/>
              <a:t> « *.class »</a:t>
            </a:r>
            <a:br>
              <a:rPr lang="fr-FR" dirty="0"/>
            </a:b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1EA904-58B0-1844-C548-902CA2391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422" y="4058508"/>
            <a:ext cx="6751905" cy="21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0841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B8142-DD38-DCA1-AF86-6D330C93A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Remark</a:t>
            </a:r>
            <a:r>
              <a:rPr lang="fr-FR" dirty="0"/>
              <a:t> and </a:t>
            </a:r>
            <a:r>
              <a:rPr lang="fr-FR" dirty="0" err="1"/>
              <a:t>Analogy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81ABB8-ABCF-F6B4-03D5-881A20A8704E}"/>
              </a:ext>
            </a:extLst>
          </p:cNvPr>
          <p:cNvSpPr txBox="1"/>
          <p:nvPr/>
        </p:nvSpPr>
        <p:spPr>
          <a:xfrm>
            <a:off x="700088" y="2323296"/>
            <a:ext cx="111000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JavaScript </a:t>
            </a:r>
            <a:r>
              <a:rPr lang="fr-FR" sz="2800" b="1" dirty="0" err="1"/>
              <a:t>is</a:t>
            </a:r>
            <a:r>
              <a:rPr lang="fr-FR" sz="2800" b="1" dirty="0"/>
              <a:t> the « </a:t>
            </a:r>
            <a:r>
              <a:rPr lang="fr-FR" sz="2800" b="1" dirty="0" err="1"/>
              <a:t>low-level</a:t>
            </a:r>
            <a:r>
              <a:rPr lang="fr-FR" sz="2800" b="1" dirty="0"/>
              <a:t> »  assembler langage (~x64) on the Web</a:t>
            </a:r>
          </a:p>
          <a:p>
            <a:r>
              <a:rPr lang="fr-FR" sz="2800" dirty="0" err="1"/>
              <a:t>Supported</a:t>
            </a:r>
            <a:r>
              <a:rPr lang="fr-FR" sz="2800" dirty="0"/>
              <a:t> by all « web browsers »  AND « </a:t>
            </a:r>
            <a:r>
              <a:rPr lang="fr-FR" sz="2800" dirty="0" err="1"/>
              <a:t>node</a:t>
            </a:r>
            <a:r>
              <a:rPr lang="fr-FR" sz="2800" dirty="0"/>
              <a:t> »   (~</a:t>
            </a:r>
            <a:r>
              <a:rPr lang="fr-FR" sz="2800" dirty="0" err="1"/>
              <a:t>intel</a:t>
            </a:r>
            <a:r>
              <a:rPr lang="fr-FR" sz="2800" dirty="0"/>
              <a:t>/</a:t>
            </a:r>
            <a:r>
              <a:rPr lang="fr-FR" sz="2800" dirty="0" err="1"/>
              <a:t>amd</a:t>
            </a:r>
            <a:r>
              <a:rPr lang="fr-FR" sz="2800" dirty="0"/>
              <a:t> processors)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4FBC36-570F-266B-F236-BB8C3369EA17}"/>
              </a:ext>
            </a:extLst>
          </p:cNvPr>
          <p:cNvSpPr txBox="1"/>
          <p:nvPr/>
        </p:nvSpPr>
        <p:spPr>
          <a:xfrm>
            <a:off x="1809750" y="3910011"/>
            <a:ext cx="88528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No </a:t>
            </a:r>
            <a:r>
              <a:rPr lang="fr-FR" sz="2800" b="1" dirty="0" err="1"/>
              <a:t>developper</a:t>
            </a:r>
            <a:r>
              <a:rPr lang="fr-FR" sz="2800" b="1" dirty="0"/>
              <a:t> code </a:t>
            </a:r>
            <a:r>
              <a:rPr lang="fr-FR" sz="2800" b="1" dirty="0" err="1"/>
              <a:t>anymore</a:t>
            </a:r>
            <a:r>
              <a:rPr lang="fr-FR" sz="2800" b="1" dirty="0"/>
              <a:t> in </a:t>
            </a:r>
            <a:r>
              <a:rPr lang="fr-FR" sz="2800" b="1" dirty="0" err="1"/>
              <a:t>assembly</a:t>
            </a:r>
            <a:r>
              <a:rPr lang="fr-FR" sz="2800" b="1" dirty="0"/>
              <a:t> langage </a:t>
            </a:r>
            <a:r>
              <a:rPr lang="fr-FR" sz="2800" b="1" dirty="0" err="1"/>
              <a:t>directly</a:t>
            </a:r>
            <a:endParaRPr lang="fr-FR" sz="2800" dirty="0"/>
          </a:p>
          <a:p>
            <a:r>
              <a:rPr lang="fr-FR" sz="2800" dirty="0"/>
              <a:t>(</a:t>
            </a:r>
            <a:r>
              <a:rPr lang="fr-FR" sz="2800" dirty="0" err="1"/>
              <a:t>they</a:t>
            </a:r>
            <a:r>
              <a:rPr lang="fr-FR" sz="2800" dirty="0"/>
              <a:t> </a:t>
            </a:r>
            <a:r>
              <a:rPr lang="fr-FR" sz="2800" dirty="0" err="1"/>
              <a:t>prefer</a:t>
            </a:r>
            <a:r>
              <a:rPr lang="fr-FR" sz="2800" dirty="0"/>
              <a:t> high-</a:t>
            </a:r>
            <a:r>
              <a:rPr lang="fr-FR" sz="2800" dirty="0" err="1"/>
              <a:t>level</a:t>
            </a:r>
            <a:r>
              <a:rPr lang="fr-FR" sz="2800" dirty="0"/>
              <a:t>  C, C++, Java, C#, Python, …)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D924BE-3002-1B81-4521-5E639B713149}"/>
              </a:ext>
            </a:extLst>
          </p:cNvPr>
          <p:cNvSpPr txBox="1"/>
          <p:nvPr/>
        </p:nvSpPr>
        <p:spPr>
          <a:xfrm>
            <a:off x="2071688" y="5619748"/>
            <a:ext cx="8923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Web </a:t>
            </a:r>
            <a:r>
              <a:rPr lang="fr-FR" sz="2800" b="1" dirty="0" err="1"/>
              <a:t>developper</a:t>
            </a:r>
            <a:r>
              <a:rPr lang="fr-FR" sz="2800" b="1" dirty="0"/>
              <a:t> </a:t>
            </a:r>
            <a:r>
              <a:rPr lang="fr-FR" sz="2800" b="1" dirty="0" err="1"/>
              <a:t>prefers</a:t>
            </a:r>
            <a:r>
              <a:rPr lang="fr-FR" sz="2800" b="1" dirty="0"/>
              <a:t> </a:t>
            </a:r>
            <a:r>
              <a:rPr lang="fr-FR" sz="2800" b="1" dirty="0" err="1"/>
              <a:t>TypeScript</a:t>
            </a:r>
            <a:r>
              <a:rPr lang="fr-FR" sz="2800" b="1" dirty="0"/>
              <a:t> </a:t>
            </a:r>
            <a:r>
              <a:rPr lang="fr-FR" sz="2800" dirty="0" err="1"/>
              <a:t>rather</a:t>
            </a:r>
            <a:r>
              <a:rPr lang="fr-FR" sz="2800" dirty="0"/>
              <a:t> </a:t>
            </a:r>
            <a:r>
              <a:rPr lang="fr-FR" sz="2800" dirty="0" err="1"/>
              <a:t>than</a:t>
            </a:r>
            <a:r>
              <a:rPr lang="fr-FR" sz="2800" dirty="0"/>
              <a:t> </a:t>
            </a:r>
            <a:r>
              <a:rPr lang="fr-FR" sz="2800" dirty="0" err="1"/>
              <a:t>Js</a:t>
            </a:r>
            <a:r>
              <a:rPr lang="fr-FR" sz="2800" dirty="0"/>
              <a:t> </a:t>
            </a:r>
            <a:r>
              <a:rPr lang="fr-FR" sz="2800" dirty="0" err="1"/>
              <a:t>directly</a:t>
            </a:r>
            <a:r>
              <a:rPr lang="fr-FR" sz="2800" dirty="0"/>
              <a:t> ..</a:t>
            </a:r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DFFAD226-EF3E-C37F-A1A3-ECC4F0C851F3}"/>
              </a:ext>
            </a:extLst>
          </p:cNvPr>
          <p:cNvSpPr/>
          <p:nvPr/>
        </p:nvSpPr>
        <p:spPr>
          <a:xfrm>
            <a:off x="5448300" y="3277403"/>
            <a:ext cx="647700" cy="632608"/>
          </a:xfrm>
          <a:prstGeom prst="plus">
            <a:avLst>
              <a:gd name="adj" fmla="val 4230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74EF112-BE21-0615-9CBE-90ADEE3C0F10}"/>
              </a:ext>
            </a:extLst>
          </p:cNvPr>
          <p:cNvSpPr/>
          <p:nvPr/>
        </p:nvSpPr>
        <p:spPr>
          <a:xfrm>
            <a:off x="5369718" y="5238750"/>
            <a:ext cx="804863" cy="25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1398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5"/>
            <a:ext cx="10515600" cy="1892489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Check </a:t>
            </a:r>
            <a:r>
              <a:rPr lang="fr-FR" dirty="0" err="1"/>
              <a:t>NodeJS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in « %PATH% »(</a:t>
            </a:r>
            <a:r>
              <a:rPr lang="fr-FR" dirty="0" err="1"/>
              <a:t>win</a:t>
            </a:r>
            <a:r>
              <a:rPr lang="fr-FR" dirty="0"/>
              <a:t> cmd terminal)</a:t>
            </a:r>
            <a:br>
              <a:rPr lang="fr-FR" dirty="0"/>
            </a:br>
            <a:br>
              <a:rPr lang="fr-FR" dirty="0"/>
            </a:br>
            <a:r>
              <a:rPr lang="fr-FR" sz="6000" b="1" dirty="0" err="1"/>
              <a:t>echo</a:t>
            </a:r>
            <a:r>
              <a:rPr lang="fr-FR" sz="6000" b="1" dirty="0"/>
              <a:t> %PATH%</a:t>
            </a:r>
            <a:endParaRPr lang="fr-F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6768FA-00BA-D02C-B282-FF2841EBB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83" y="3202746"/>
            <a:ext cx="11142117" cy="23583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844740E-A2AA-FDF9-252A-98DB8B0CD747}"/>
              </a:ext>
            </a:extLst>
          </p:cNvPr>
          <p:cNvSpPr/>
          <p:nvPr/>
        </p:nvSpPr>
        <p:spPr>
          <a:xfrm rot="16538973">
            <a:off x="-2149148" y="2198965"/>
            <a:ext cx="54908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System Diagnostic</a:t>
            </a:r>
          </a:p>
        </p:txBody>
      </p:sp>
    </p:spTree>
    <p:extLst>
      <p:ext uri="{BB962C8B-B14F-4D97-AF65-F5344CB8AC3E}">
        <p14:creationId xmlns:p14="http://schemas.microsoft.com/office/powerpoint/2010/main" val="21410569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52EB5-C6E8-5A65-DB02-3F8C6792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Remark</a:t>
            </a:r>
            <a:r>
              <a:rPr lang="fr-FR" dirty="0"/>
              <a:t> of The </a:t>
            </a:r>
            <a:r>
              <a:rPr lang="fr-FR" dirty="0" err="1"/>
              <a:t>Remark</a:t>
            </a:r>
            <a:r>
              <a:rPr lang="fr-FR" dirty="0"/>
              <a:t> … </a:t>
            </a:r>
            <a:r>
              <a:rPr lang="fr-FR" dirty="0" err="1"/>
              <a:t>WebAssembly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910FD5-1EB1-8454-5630-06C84EED24F8}"/>
              </a:ext>
            </a:extLst>
          </p:cNvPr>
          <p:cNvSpPr txBox="1"/>
          <p:nvPr/>
        </p:nvSpPr>
        <p:spPr>
          <a:xfrm>
            <a:off x="2614613" y="2164198"/>
            <a:ext cx="71067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JavaScript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such</a:t>
            </a:r>
            <a:r>
              <a:rPr lang="fr-FR" sz="2800" dirty="0"/>
              <a:t> an </a:t>
            </a:r>
            <a:r>
              <a:rPr lang="fr-FR" sz="2800" b="1" dirty="0"/>
              <a:t>horrible </a:t>
            </a:r>
            <a:r>
              <a:rPr lang="fr-FR" sz="2800" b="1" dirty="0" err="1"/>
              <a:t>monster</a:t>
            </a:r>
            <a:r>
              <a:rPr lang="fr-FR" sz="2800" b="1" dirty="0"/>
              <a:t> langage </a:t>
            </a:r>
          </a:p>
          <a:p>
            <a:r>
              <a:rPr lang="fr-FR" sz="2800" dirty="0"/>
              <a:t>(</a:t>
            </a:r>
            <a:r>
              <a:rPr lang="fr-FR" sz="2800" dirty="0" err="1"/>
              <a:t>with</a:t>
            </a:r>
            <a:r>
              <a:rPr lang="fr-FR" sz="2800" dirty="0"/>
              <a:t> </a:t>
            </a:r>
            <a:r>
              <a:rPr lang="fr-FR" sz="2800" b="1" dirty="0" err="1"/>
              <a:t>eval</a:t>
            </a:r>
            <a:r>
              <a:rPr lang="fr-FR" sz="2800" dirty="0"/>
              <a:t> and </a:t>
            </a:r>
            <a:r>
              <a:rPr lang="fr-FR" sz="2800" dirty="0" err="1"/>
              <a:t>strange</a:t>
            </a:r>
            <a:r>
              <a:rPr lang="fr-FR" sz="2800" dirty="0"/>
              <a:t> permissive </a:t>
            </a:r>
            <a:r>
              <a:rPr lang="fr-FR" sz="2800" dirty="0" err="1"/>
              <a:t>things</a:t>
            </a:r>
            <a:r>
              <a:rPr lang="fr-FR" sz="28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779DE7-C1DD-2EF9-8541-67D2EAB6CC9A}"/>
              </a:ext>
            </a:extLst>
          </p:cNvPr>
          <p:cNvSpPr txBox="1"/>
          <p:nvPr/>
        </p:nvSpPr>
        <p:spPr>
          <a:xfrm>
            <a:off x="2339089" y="3621523"/>
            <a:ext cx="887345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W3c standard « </a:t>
            </a:r>
            <a:r>
              <a:rPr lang="fr-FR" sz="2800" b="1" dirty="0" err="1"/>
              <a:t>WebAssembly</a:t>
            </a:r>
            <a:r>
              <a:rPr lang="fr-FR" sz="2800" b="1" dirty="0"/>
              <a:t> » use </a:t>
            </a:r>
            <a:r>
              <a:rPr lang="fr-FR" sz="2800" b="1" dirty="0" err="1"/>
              <a:t>only</a:t>
            </a:r>
            <a:r>
              <a:rPr lang="fr-FR" sz="2800" b="1" dirty="0"/>
              <a:t> a SUBSET of JS</a:t>
            </a:r>
          </a:p>
          <a:p>
            <a:r>
              <a:rPr lang="fr-FR" sz="2800" dirty="0"/>
              <a:t>… </a:t>
            </a:r>
            <a:r>
              <a:rPr lang="fr-FR" sz="2800" dirty="0" err="1"/>
              <a:t>that</a:t>
            </a:r>
            <a:r>
              <a:rPr lang="fr-FR" sz="2800" dirty="0"/>
              <a:t> can </a:t>
            </a:r>
            <a:r>
              <a:rPr lang="fr-FR" sz="2800" dirty="0" err="1"/>
              <a:t>be</a:t>
            </a:r>
            <a:r>
              <a:rPr lang="fr-FR" sz="2800" dirty="0"/>
              <a:t> </a:t>
            </a:r>
            <a:r>
              <a:rPr lang="fr-FR" sz="2800" dirty="0" err="1"/>
              <a:t>really</a:t>
            </a:r>
            <a:r>
              <a:rPr lang="fr-FR" sz="2800" dirty="0"/>
              <a:t> </a:t>
            </a:r>
            <a:r>
              <a:rPr lang="fr-FR" sz="2800" dirty="0" err="1"/>
              <a:t>statically</a:t>
            </a:r>
            <a:r>
              <a:rPr lang="fr-FR" sz="2800" dirty="0"/>
              <a:t> </a:t>
            </a:r>
            <a:r>
              <a:rPr lang="fr-FR" sz="2800" dirty="0" err="1"/>
              <a:t>typed</a:t>
            </a:r>
            <a:r>
              <a:rPr lang="fr-FR" sz="2800" dirty="0"/>
              <a:t> / </a:t>
            </a:r>
            <a:r>
              <a:rPr lang="fr-FR" sz="2800" dirty="0" err="1"/>
              <a:t>analysed</a:t>
            </a:r>
            <a:r>
              <a:rPr lang="fr-FR" sz="2800" dirty="0"/>
              <a:t> / </a:t>
            </a:r>
            <a:r>
              <a:rPr lang="fr-FR" sz="2800" dirty="0" err="1"/>
              <a:t>understood</a:t>
            </a:r>
            <a:endParaRPr lang="fr-FR" sz="2800" dirty="0"/>
          </a:p>
          <a:p>
            <a:r>
              <a:rPr lang="fr-FR" sz="2800" dirty="0" err="1"/>
              <a:t>then</a:t>
            </a:r>
            <a:r>
              <a:rPr lang="fr-FR" sz="2800" dirty="0"/>
              <a:t> </a:t>
            </a:r>
            <a:r>
              <a:rPr lang="fr-FR" sz="2800" b="1" dirty="0" err="1"/>
              <a:t>transformed</a:t>
            </a:r>
            <a:r>
              <a:rPr lang="fr-FR" sz="2800" b="1" dirty="0"/>
              <a:t> to native x64 code by « compiler »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C42FBB-EA73-F76D-9939-0B5DDC13ABF9}"/>
              </a:ext>
            </a:extLst>
          </p:cNvPr>
          <p:cNvSpPr txBox="1"/>
          <p:nvPr/>
        </p:nvSpPr>
        <p:spPr>
          <a:xfrm>
            <a:off x="2415263" y="5509736"/>
            <a:ext cx="75054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 « </a:t>
            </a:r>
            <a:r>
              <a:rPr lang="fr-FR" sz="2800" dirty="0" err="1"/>
              <a:t>WebAssembly</a:t>
            </a:r>
            <a:r>
              <a:rPr lang="fr-FR" sz="2800" dirty="0"/>
              <a:t> »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trully</a:t>
            </a:r>
            <a:r>
              <a:rPr lang="fr-FR" sz="2800" dirty="0"/>
              <a:t> a fast </a:t>
            </a:r>
            <a:r>
              <a:rPr lang="fr-FR" sz="2800" dirty="0" err="1"/>
              <a:t>assembly</a:t>
            </a:r>
            <a:r>
              <a:rPr lang="fr-FR" sz="2800" dirty="0"/>
              <a:t> langage</a:t>
            </a:r>
          </a:p>
          <a:p>
            <a:r>
              <a:rPr lang="fr-FR" sz="2800" dirty="0" err="1"/>
              <a:t>almost</a:t>
            </a:r>
            <a:r>
              <a:rPr lang="fr-FR" sz="2800" dirty="0"/>
              <a:t> as fast as </a:t>
            </a:r>
            <a:r>
              <a:rPr lang="fr-FR" sz="2800" dirty="0" err="1"/>
              <a:t>optimised</a:t>
            </a:r>
            <a:r>
              <a:rPr lang="fr-FR" sz="2800" dirty="0"/>
              <a:t> « normal » code</a:t>
            </a:r>
          </a:p>
        </p:txBody>
      </p:sp>
    </p:spTree>
    <p:extLst>
      <p:ext uri="{BB962C8B-B14F-4D97-AF65-F5344CB8AC3E}">
        <p14:creationId xmlns:p14="http://schemas.microsoft.com/office/powerpoint/2010/main" val="25964637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1CD83-35F8-1BED-0AAC-DCEA8FC31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.</a:t>
            </a:r>
            <a:r>
              <a:rPr lang="fr-FR" dirty="0" err="1"/>
              <a:t>map</a:t>
            </a:r>
            <a:r>
              <a:rPr lang="fr-FR" dirty="0"/>
              <a:t> Goodies … can put </a:t>
            </a:r>
            <a:r>
              <a:rPr lang="fr-FR" dirty="0" err="1"/>
              <a:t>breakpoint</a:t>
            </a:r>
            <a:r>
              <a:rPr lang="fr-FR" dirty="0"/>
              <a:t> on *.</a:t>
            </a:r>
            <a:r>
              <a:rPr lang="fr-FR" dirty="0" err="1"/>
              <a:t>ts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still</a:t>
            </a:r>
            <a:r>
              <a:rPr lang="fr-FR" dirty="0"/>
              <a:t> </a:t>
            </a:r>
            <a:r>
              <a:rPr lang="fr-FR" dirty="0" err="1"/>
              <a:t>debugging</a:t>
            </a:r>
            <a:r>
              <a:rPr lang="fr-FR" dirty="0"/>
              <a:t> *.</a:t>
            </a:r>
            <a:r>
              <a:rPr lang="fr-FR" dirty="0" err="1"/>
              <a:t>js</a:t>
            </a:r>
            <a:r>
              <a:rPr lang="fr-FR" dirty="0"/>
              <a:t> for launch)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CAEEC-4D90-673E-FEFB-34B7D2488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8" y="1279827"/>
            <a:ext cx="9920287" cy="552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506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8DB8F-7C57-3A5E-B2FD-90990C7C4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563"/>
            <a:ext cx="10515600" cy="1144588"/>
          </a:xfrm>
        </p:spPr>
        <p:txBody>
          <a:bodyPr>
            <a:normAutofit fontScale="90000"/>
          </a:bodyPr>
          <a:lstStyle/>
          <a:p>
            <a:pPr algn="ctr"/>
            <a:r>
              <a:rPr lang="fr-FR" b="1" dirty="0"/>
              <a:t>$ </a:t>
            </a:r>
            <a:r>
              <a:rPr lang="fr-FR" b="1" dirty="0" err="1"/>
              <a:t>tsc</a:t>
            </a:r>
            <a:br>
              <a:rPr lang="fr-FR" b="1" dirty="0"/>
            </a:br>
            <a:r>
              <a:rPr lang="fr-FR" b="1" dirty="0"/>
              <a:t>( or </a:t>
            </a:r>
            <a:r>
              <a:rPr lang="fr-FR" b="1" dirty="0" err="1"/>
              <a:t>equivalent</a:t>
            </a:r>
            <a:r>
              <a:rPr lang="fr-FR" b="1" dirty="0"/>
              <a:t> :  $ </a:t>
            </a:r>
            <a:r>
              <a:rPr lang="fr-FR" b="1" dirty="0" err="1"/>
              <a:t>tsc</a:t>
            </a:r>
            <a:r>
              <a:rPr lang="fr-FR" b="1" dirty="0"/>
              <a:t> –p </a:t>
            </a:r>
            <a:r>
              <a:rPr lang="fr-FR" b="1" dirty="0" err="1"/>
              <a:t>tsconfig.json</a:t>
            </a:r>
            <a:r>
              <a:rPr lang="fr-FR" b="1" dirty="0"/>
              <a:t> 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7C2EAB-7A24-63E9-5A72-75B359E30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912" y="1091367"/>
            <a:ext cx="8605307" cy="57110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F531F9-E517-9AA9-1CA5-0FE5C5183580}"/>
              </a:ext>
            </a:extLst>
          </p:cNvPr>
          <p:cNvSpPr/>
          <p:nvPr/>
        </p:nvSpPr>
        <p:spPr>
          <a:xfrm flipH="1">
            <a:off x="2132981" y="6045877"/>
            <a:ext cx="2505693" cy="309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511D28-DA4B-54C4-5847-51A52359CA39}"/>
              </a:ext>
            </a:extLst>
          </p:cNvPr>
          <p:cNvSpPr txBox="1"/>
          <p:nvPr/>
        </p:nvSpPr>
        <p:spPr>
          <a:xfrm>
            <a:off x="195263" y="2033588"/>
            <a:ext cx="187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Case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error</a:t>
            </a:r>
            <a:r>
              <a:rPr lang="fr-FR" dirty="0"/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913C19-F29B-5ED1-1F26-DA9455B119B7}"/>
              </a:ext>
            </a:extLst>
          </p:cNvPr>
          <p:cNvSpPr txBox="1"/>
          <p:nvPr/>
        </p:nvSpPr>
        <p:spPr>
          <a:xfrm>
            <a:off x="117778" y="5676545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Case </a:t>
            </a:r>
            <a:r>
              <a:rPr lang="fr-FR" dirty="0" err="1"/>
              <a:t>when</a:t>
            </a:r>
            <a:r>
              <a:rPr lang="fr-FR" dirty="0"/>
              <a:t> OK…</a:t>
            </a:r>
          </a:p>
          <a:p>
            <a:r>
              <a:rPr lang="fr-FR" dirty="0"/>
              <a:t>NO log !!</a:t>
            </a:r>
          </a:p>
        </p:txBody>
      </p:sp>
    </p:spTree>
    <p:extLst>
      <p:ext uri="{BB962C8B-B14F-4D97-AF65-F5344CB8AC3E}">
        <p14:creationId xmlns:p14="http://schemas.microsoft.com/office/powerpoint/2010/main" val="15072699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99ADB-8BED-D45C-B96B-89865C85D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20775"/>
          </a:xfrm>
        </p:spPr>
        <p:txBody>
          <a:bodyPr/>
          <a:lstStyle/>
          <a:p>
            <a:pPr algn="ctr"/>
            <a:r>
              <a:rPr lang="fr-FR" b="1" dirty="0"/>
              <a:t>$ </a:t>
            </a:r>
            <a:r>
              <a:rPr lang="fr-FR" b="1" dirty="0" err="1"/>
              <a:t>tsc</a:t>
            </a:r>
            <a:r>
              <a:rPr lang="fr-FR" b="1" dirty="0"/>
              <a:t> -w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A3B4C-046C-8AB3-567C-269897D54683}"/>
              </a:ext>
            </a:extLst>
          </p:cNvPr>
          <p:cNvSpPr txBox="1"/>
          <p:nvPr/>
        </p:nvSpPr>
        <p:spPr>
          <a:xfrm>
            <a:off x="190500" y="4924425"/>
            <a:ext cx="311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Case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error</a:t>
            </a:r>
            <a:r>
              <a:rPr lang="fr-FR" dirty="0"/>
              <a:t>…  </a:t>
            </a:r>
            <a:r>
              <a:rPr lang="fr-FR" dirty="0" err="1"/>
              <a:t>cf</a:t>
            </a:r>
            <a:r>
              <a:rPr lang="fr-FR" dirty="0"/>
              <a:t> </a:t>
            </a:r>
            <a:r>
              <a:rPr lang="fr-FR" dirty="0" err="1"/>
              <a:t>next</a:t>
            </a:r>
            <a:r>
              <a:rPr lang="fr-FR" dirty="0"/>
              <a:t> slide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E93C3B-45D6-03BC-53D0-2F5AB0918767}"/>
              </a:ext>
            </a:extLst>
          </p:cNvPr>
          <p:cNvSpPr txBox="1"/>
          <p:nvPr/>
        </p:nvSpPr>
        <p:spPr>
          <a:xfrm>
            <a:off x="190500" y="3105834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Case </a:t>
            </a:r>
            <a:r>
              <a:rPr lang="fr-FR" dirty="0" err="1"/>
              <a:t>when</a:t>
            </a:r>
            <a:r>
              <a:rPr lang="fr-FR" dirty="0"/>
              <a:t> OK…</a:t>
            </a:r>
          </a:p>
          <a:p>
            <a:r>
              <a:rPr lang="fr-FR" dirty="0"/>
              <a:t>NO log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1A737A-E5F8-A337-D973-81C436EFC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583" y="2757420"/>
            <a:ext cx="9754445" cy="154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151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7BA76-D1B5-72ED-5398-E1A33AB22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740"/>
            <a:ext cx="10515600" cy="958850"/>
          </a:xfrm>
        </p:spPr>
        <p:txBody>
          <a:bodyPr/>
          <a:lstStyle/>
          <a:p>
            <a:pPr algn="ctr"/>
            <a:r>
              <a:rPr lang="fr-FR" dirty="0"/>
              <a:t>Edit file to </a:t>
            </a:r>
            <a:r>
              <a:rPr lang="fr-FR" dirty="0" err="1"/>
              <a:t>get</a:t>
            </a:r>
            <a:r>
              <a:rPr lang="fr-FR" dirty="0"/>
              <a:t> Compile </a:t>
            </a:r>
            <a:r>
              <a:rPr lang="fr-FR" dirty="0" err="1"/>
              <a:t>Error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–w (</a:t>
            </a:r>
            <a:r>
              <a:rPr lang="fr-FR" dirty="0" err="1"/>
              <a:t>watch</a:t>
            </a:r>
            <a:r>
              <a:rPr lang="fr-FR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1DA1DA-6186-4D92-52DA-9EC0132B0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2" y="1077166"/>
            <a:ext cx="4008467" cy="25795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4571D4-9956-A4DF-892A-CF2F45B35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635" y="2262188"/>
            <a:ext cx="8465388" cy="449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100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39F77-52F5-616B-98E9-B9BD75520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275907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Install « </a:t>
            </a:r>
            <a:r>
              <a:rPr lang="fr-FR" dirty="0" err="1"/>
              <a:t>typescript</a:t>
            </a:r>
            <a:r>
              <a:rPr lang="fr-FR" dirty="0"/>
              <a:t> » in </a:t>
            </a:r>
            <a:r>
              <a:rPr lang="fr-FR" dirty="0" err="1"/>
              <a:t>package.json</a:t>
            </a:r>
            <a:r>
              <a:rPr lang="fr-FR" dirty="0"/>
              <a:t> </a:t>
            </a:r>
            <a:r>
              <a:rPr lang="fr-FR" dirty="0" err="1"/>
              <a:t>devDependencies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devDependencies</a:t>
            </a:r>
            <a:r>
              <a:rPr lang="fr-FR" dirty="0"/>
              <a:t>  !=  </a:t>
            </a:r>
            <a:r>
              <a:rPr lang="fr-FR" dirty="0" err="1"/>
              <a:t>dependencies</a:t>
            </a:r>
            <a:r>
              <a:rPr lang="fr-FR" dirty="0"/>
              <a:t>, != global )</a:t>
            </a:r>
            <a:br>
              <a:rPr lang="fr-FR" dirty="0"/>
            </a:br>
            <a:br>
              <a:rPr lang="fr-FR" dirty="0"/>
            </a:br>
            <a:r>
              <a:rPr lang="fr-FR" sz="5300" b="1" dirty="0"/>
              <a:t>$ </a:t>
            </a:r>
            <a:r>
              <a:rPr lang="fr-FR" sz="5300" b="1" dirty="0" err="1"/>
              <a:t>npm</a:t>
            </a:r>
            <a:r>
              <a:rPr lang="fr-FR" sz="5300" b="1" dirty="0"/>
              <a:t> </a:t>
            </a:r>
            <a:r>
              <a:rPr lang="fr-FR" sz="5300" b="1" dirty="0" err="1"/>
              <a:t>install</a:t>
            </a:r>
            <a:r>
              <a:rPr lang="fr-FR" sz="5300" b="1" dirty="0"/>
              <a:t> –</a:t>
            </a:r>
            <a:r>
              <a:rPr lang="fr-FR" sz="5300" b="1" dirty="0" err="1"/>
              <a:t>save</a:t>
            </a:r>
            <a:r>
              <a:rPr lang="fr-FR" sz="5300" b="1" dirty="0"/>
              <a:t>-dev </a:t>
            </a:r>
            <a:r>
              <a:rPr lang="fr-FR" sz="5300" b="1" dirty="0" err="1"/>
              <a:t>typescript</a:t>
            </a:r>
            <a:endParaRPr lang="fr-FR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F713A4-36BE-1751-0654-2B7A26343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458" y="3381247"/>
            <a:ext cx="9716342" cy="295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3491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95F67-861C-FDE4-51B4-9F23A20B1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devDependencies</a:t>
            </a:r>
            <a:r>
              <a:rPr lang="fr-FR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9C116A-AD54-D558-2A34-8DA5F8051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274" y="1690688"/>
            <a:ext cx="5964190" cy="399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4901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380A9-DDCD-3CF1-7F94-9349188E0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Edit </a:t>
            </a:r>
            <a:r>
              <a:rPr lang="fr-FR" dirty="0" err="1"/>
              <a:t>package.json</a:t>
            </a:r>
            <a:r>
              <a:rPr lang="fr-FR" dirty="0"/>
              <a:t> « scripts »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93B9B7-A77A-8C6E-42A6-E25929B0E2C6}"/>
              </a:ext>
            </a:extLst>
          </p:cNvPr>
          <p:cNvSpPr txBox="1"/>
          <p:nvPr/>
        </p:nvSpPr>
        <p:spPr>
          <a:xfrm>
            <a:off x="6019800" y="2707223"/>
            <a:ext cx="587866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« $ </a:t>
            </a:r>
            <a:r>
              <a:rPr lang="fr-FR" sz="2400" b="1" dirty="0" err="1"/>
              <a:t>npm</a:t>
            </a:r>
            <a:r>
              <a:rPr lang="fr-FR" sz="2400" b="1" dirty="0"/>
              <a:t> run compile-</a:t>
            </a:r>
            <a:r>
              <a:rPr lang="fr-FR" sz="2400" b="1" dirty="0" err="1"/>
              <a:t>typescript</a:t>
            </a:r>
            <a:r>
              <a:rPr lang="fr-FR" sz="2400" b="1" dirty="0"/>
              <a:t> </a:t>
            </a:r>
            <a:r>
              <a:rPr lang="fr-FR" sz="2400" dirty="0"/>
              <a:t>»</a:t>
            </a:r>
          </a:p>
          <a:p>
            <a:r>
              <a:rPr lang="fr-FR" sz="2400" dirty="0"/>
              <a:t> …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equivalent</a:t>
            </a:r>
            <a:r>
              <a:rPr lang="fr-FR" sz="2400" dirty="0"/>
              <a:t> to   </a:t>
            </a:r>
            <a:r>
              <a:rPr lang="fr-FR" sz="2400" b="1" dirty="0"/>
              <a:t>« $ </a:t>
            </a:r>
            <a:r>
              <a:rPr lang="fr-FR" sz="2400" b="1" dirty="0" err="1"/>
              <a:t>tsc</a:t>
            </a:r>
            <a:r>
              <a:rPr lang="fr-FR" sz="2400" b="1" dirty="0"/>
              <a:t> »</a:t>
            </a:r>
          </a:p>
          <a:p>
            <a:endParaRPr lang="fr-FR" sz="2400" b="1" dirty="0"/>
          </a:p>
          <a:p>
            <a:r>
              <a:rPr lang="fr-FR" sz="2400" dirty="0"/>
              <a:t>« $ </a:t>
            </a:r>
            <a:r>
              <a:rPr lang="fr-FR" sz="2400" b="1" dirty="0" err="1"/>
              <a:t>npm</a:t>
            </a:r>
            <a:r>
              <a:rPr lang="fr-FR" sz="2400" b="1" dirty="0"/>
              <a:t> run </a:t>
            </a:r>
            <a:r>
              <a:rPr lang="fr-FR" sz="2400" b="1" dirty="0" err="1"/>
              <a:t>build</a:t>
            </a:r>
            <a:r>
              <a:rPr lang="fr-FR" sz="2400" b="1" dirty="0"/>
              <a:t> </a:t>
            </a:r>
            <a:r>
              <a:rPr lang="fr-FR" sz="2400" dirty="0"/>
              <a:t>»</a:t>
            </a:r>
          </a:p>
          <a:p>
            <a:r>
              <a:rPr lang="fr-FR" sz="2400" dirty="0"/>
              <a:t> …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equivalent</a:t>
            </a:r>
            <a:r>
              <a:rPr lang="fr-FR" sz="2400" dirty="0"/>
              <a:t> to   </a:t>
            </a:r>
            <a:r>
              <a:rPr lang="fr-FR" sz="2400" b="1" dirty="0"/>
              <a:t>« $ </a:t>
            </a:r>
            <a:r>
              <a:rPr lang="fr-FR" sz="2400" b="1" dirty="0" err="1"/>
              <a:t>tsc</a:t>
            </a:r>
            <a:r>
              <a:rPr lang="fr-FR" sz="2400" b="1" dirty="0"/>
              <a:t> -w »</a:t>
            </a:r>
          </a:p>
          <a:p>
            <a:endParaRPr lang="fr-FR" sz="2400" b="1" dirty="0"/>
          </a:p>
          <a:p>
            <a:r>
              <a:rPr lang="fr-FR" sz="2400" b="1" dirty="0"/>
              <a:t>Notice:</a:t>
            </a:r>
          </a:p>
          <a:p>
            <a:r>
              <a:rPr lang="fr-FR" sz="2400" b="1" dirty="0"/>
              <a:t>There are Run </a:t>
            </a:r>
            <a:r>
              <a:rPr lang="fr-FR" sz="2400" b="1" dirty="0" err="1"/>
              <a:t>icons</a:t>
            </a:r>
            <a:r>
              <a:rPr lang="fr-FR" sz="2400" b="1" dirty="0"/>
              <a:t>            for </a:t>
            </a:r>
            <a:r>
              <a:rPr lang="fr-FR" sz="2400" b="1" dirty="0" err="1"/>
              <a:t>each</a:t>
            </a:r>
            <a:r>
              <a:rPr lang="fr-FR" sz="2400" b="1" dirty="0"/>
              <a:t> script line</a:t>
            </a:r>
          </a:p>
          <a:p>
            <a:endParaRPr lang="fr-FR" sz="24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AD2898-A2A4-ED68-4723-C297F4552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67" y="1491419"/>
            <a:ext cx="5296359" cy="452286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3FD34D8-646B-9C95-91FF-D9E0B8948370}"/>
              </a:ext>
            </a:extLst>
          </p:cNvPr>
          <p:cNvSpPr/>
          <p:nvPr/>
        </p:nvSpPr>
        <p:spPr>
          <a:xfrm flipH="1">
            <a:off x="1257299" y="3333934"/>
            <a:ext cx="2757259" cy="695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9333772-A99B-8BA9-2017-C2783DD680DA}"/>
              </a:ext>
            </a:extLst>
          </p:cNvPr>
          <p:cNvSpPr/>
          <p:nvPr/>
        </p:nvSpPr>
        <p:spPr>
          <a:xfrm rot="21013971">
            <a:off x="3743293" y="3056179"/>
            <a:ext cx="2138200" cy="3522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216F9AD-A812-D553-6E60-859C65CE3A70}"/>
              </a:ext>
            </a:extLst>
          </p:cNvPr>
          <p:cNvSpPr/>
          <p:nvPr/>
        </p:nvSpPr>
        <p:spPr>
          <a:xfrm rot="600155">
            <a:off x="3743250" y="3665371"/>
            <a:ext cx="2138200" cy="3522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14B51C3-97AC-24BC-BFDC-8B1BE5808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968" y="5057737"/>
            <a:ext cx="652481" cy="133462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B1BF6D9-DC71-C5D6-6DC9-E50230E3E0A7}"/>
              </a:ext>
            </a:extLst>
          </p:cNvPr>
          <p:cNvSpPr/>
          <p:nvPr/>
        </p:nvSpPr>
        <p:spPr>
          <a:xfrm flipH="1">
            <a:off x="1114473" y="2912154"/>
            <a:ext cx="1138189" cy="2502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5934CF-63FE-C318-38E3-FF517D746F7B}"/>
              </a:ext>
            </a:extLst>
          </p:cNvPr>
          <p:cNvSpPr/>
          <p:nvPr/>
        </p:nvSpPr>
        <p:spPr>
          <a:xfrm flipH="1">
            <a:off x="8899670" y="5072103"/>
            <a:ext cx="358629" cy="1320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1219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39F77-52F5-616B-98E9-B9BD75520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7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Understanding</a:t>
            </a:r>
            <a:r>
              <a:rPr lang="fr-FR" dirty="0"/>
              <a:t> </a:t>
            </a:r>
            <a:r>
              <a:rPr lang="fr-FR" dirty="0" err="1"/>
              <a:t>Angular</a:t>
            </a:r>
            <a:r>
              <a:rPr lang="fr-FR" dirty="0"/>
              <a:t> « </a:t>
            </a:r>
            <a:r>
              <a:rPr lang="fr-FR" dirty="0" err="1"/>
              <a:t>ng</a:t>
            </a:r>
            <a:r>
              <a:rPr lang="fr-FR" dirty="0"/>
              <a:t> » client </a:t>
            </a:r>
            <a:r>
              <a:rPr lang="fr-FR" dirty="0" err="1"/>
              <a:t>internals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1D2CA2-D060-3278-E3C2-D5C0AE290A77}"/>
              </a:ext>
            </a:extLst>
          </p:cNvPr>
          <p:cNvSpPr txBox="1"/>
          <p:nvPr/>
        </p:nvSpPr>
        <p:spPr>
          <a:xfrm>
            <a:off x="1722479" y="2813777"/>
            <a:ext cx="2319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« </a:t>
            </a:r>
            <a:r>
              <a:rPr lang="fr-FR" sz="3600" b="1" dirty="0" err="1"/>
              <a:t>ng</a:t>
            </a:r>
            <a:r>
              <a:rPr lang="fr-FR" sz="3600" b="1" dirty="0"/>
              <a:t> serve</a:t>
            </a:r>
            <a:r>
              <a:rPr lang="fr-FR" sz="2800" dirty="0"/>
              <a:t> »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D7F5CC3-1798-7533-4023-CE254717354A}"/>
              </a:ext>
            </a:extLst>
          </p:cNvPr>
          <p:cNvSpPr/>
          <p:nvPr/>
        </p:nvSpPr>
        <p:spPr>
          <a:xfrm rot="896065">
            <a:off x="4006674" y="2831795"/>
            <a:ext cx="1276350" cy="471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0130BD8-3F2E-F345-5A7D-12241D89E93B}"/>
              </a:ext>
            </a:extLst>
          </p:cNvPr>
          <p:cNvSpPr/>
          <p:nvPr/>
        </p:nvSpPr>
        <p:spPr>
          <a:xfrm rot="896065">
            <a:off x="4468365" y="4066848"/>
            <a:ext cx="1276350" cy="471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565001-6400-C721-8941-C0EBF6799025}"/>
              </a:ext>
            </a:extLst>
          </p:cNvPr>
          <p:cNvSpPr txBox="1"/>
          <p:nvPr/>
        </p:nvSpPr>
        <p:spPr>
          <a:xfrm>
            <a:off x="8014751" y="2830230"/>
            <a:ext cx="3957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Compile all *.</a:t>
            </a:r>
            <a:r>
              <a:rPr lang="fr-FR" dirty="0" err="1"/>
              <a:t>ts</a:t>
            </a:r>
            <a:r>
              <a:rPr lang="fr-FR" dirty="0"/>
              <a:t> to *.</a:t>
            </a:r>
            <a:r>
              <a:rPr lang="fr-FR" dirty="0" err="1"/>
              <a:t>js</a:t>
            </a:r>
            <a:endParaRPr lang="fr-FR" dirty="0"/>
          </a:p>
          <a:p>
            <a:r>
              <a:rPr lang="fr-FR" dirty="0"/>
              <a:t>(</a:t>
            </a:r>
            <a:r>
              <a:rPr lang="fr-FR" dirty="0" err="1"/>
              <a:t>maybe</a:t>
            </a:r>
            <a:r>
              <a:rPr lang="fr-FR" dirty="0"/>
              <a:t> </a:t>
            </a:r>
            <a:r>
              <a:rPr lang="fr-FR" dirty="0" err="1"/>
              <a:t>webpack</a:t>
            </a:r>
            <a:r>
              <a:rPr lang="fr-FR" dirty="0"/>
              <a:t> all </a:t>
            </a:r>
            <a:r>
              <a:rPr lang="fr-FR" dirty="0" err="1"/>
              <a:t>into</a:t>
            </a:r>
            <a:r>
              <a:rPr lang="fr-FR" dirty="0"/>
              <a:t> a single app.js )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9CFF0AC-1E0F-AC2E-0FB5-EE11D91AFC79}"/>
              </a:ext>
            </a:extLst>
          </p:cNvPr>
          <p:cNvSpPr/>
          <p:nvPr/>
        </p:nvSpPr>
        <p:spPr>
          <a:xfrm rot="896065">
            <a:off x="1040177" y="2055988"/>
            <a:ext cx="1276350" cy="471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955079-C749-788D-6736-4CAC4633875A}"/>
              </a:ext>
            </a:extLst>
          </p:cNvPr>
          <p:cNvSpPr txBox="1"/>
          <p:nvPr/>
        </p:nvSpPr>
        <p:spPr>
          <a:xfrm>
            <a:off x="5976938" y="4186238"/>
            <a:ext cx="541430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Internall</a:t>
            </a:r>
            <a:r>
              <a:rPr lang="fr-FR" dirty="0"/>
              <a:t> call « </a:t>
            </a:r>
            <a:r>
              <a:rPr lang="fr-FR" sz="2400" b="1" dirty="0" err="1"/>
              <a:t>node</a:t>
            </a:r>
            <a:r>
              <a:rPr lang="fr-FR" dirty="0"/>
              <a:t> »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sz="2800" b="1" dirty="0"/>
              <a:t>express server</a:t>
            </a:r>
          </a:p>
          <a:p>
            <a:r>
              <a:rPr lang="fr-FR" dirty="0"/>
              <a:t>…  http server running on port « http://localhost:4200 »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B6BC4D8-4445-E5DE-CCB0-988858A3A67E}"/>
              </a:ext>
            </a:extLst>
          </p:cNvPr>
          <p:cNvSpPr/>
          <p:nvPr/>
        </p:nvSpPr>
        <p:spPr>
          <a:xfrm rot="896065">
            <a:off x="5280473" y="5280328"/>
            <a:ext cx="1276350" cy="471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1C36D0-1491-A621-373D-6D93F2874267}"/>
              </a:ext>
            </a:extLst>
          </p:cNvPr>
          <p:cNvSpPr txBox="1"/>
          <p:nvPr/>
        </p:nvSpPr>
        <p:spPr>
          <a:xfrm>
            <a:off x="6572250" y="5275432"/>
            <a:ext cx="527452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Also</a:t>
            </a:r>
            <a:r>
              <a:rPr lang="fr-FR" dirty="0"/>
              <a:t> Use « </a:t>
            </a:r>
            <a:r>
              <a:rPr lang="fr-FR" sz="2800" b="1" dirty="0"/>
              <a:t>live-reload.js</a:t>
            </a:r>
            <a:r>
              <a:rPr lang="fr-FR" dirty="0"/>
              <a:t> » … </a:t>
            </a:r>
          </a:p>
          <a:p>
            <a:r>
              <a:rPr lang="fr-FR" dirty="0" err="1"/>
              <a:t>so</a:t>
            </a:r>
            <a:r>
              <a:rPr lang="fr-FR" dirty="0"/>
              <a:t> Web browser </a:t>
            </a:r>
            <a:r>
              <a:rPr lang="fr-FR" dirty="0" err="1"/>
              <a:t>automatically</a:t>
            </a:r>
            <a:r>
              <a:rPr lang="fr-FR" dirty="0"/>
              <a:t> </a:t>
            </a:r>
            <a:r>
              <a:rPr lang="fr-FR" dirty="0" err="1"/>
              <a:t>refresh</a:t>
            </a:r>
            <a:r>
              <a:rPr lang="fr-FR" dirty="0"/>
              <a:t> page on change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3D089E-5082-6422-6B52-8982AD15C053}"/>
              </a:ext>
            </a:extLst>
          </p:cNvPr>
          <p:cNvSpPr txBox="1"/>
          <p:nvPr/>
        </p:nvSpPr>
        <p:spPr>
          <a:xfrm>
            <a:off x="153174" y="1353859"/>
            <a:ext cx="326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« </a:t>
            </a:r>
            <a:r>
              <a:rPr lang="fr-FR" sz="3600" b="1" dirty="0" err="1"/>
              <a:t>npm</a:t>
            </a:r>
            <a:r>
              <a:rPr lang="fr-FR" sz="3600" b="1" dirty="0"/>
              <a:t> run start</a:t>
            </a:r>
            <a:r>
              <a:rPr lang="fr-FR" sz="2800" dirty="0"/>
              <a:t>»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DE43E2-BBA0-A0FF-6544-D644D38BC5CE}"/>
              </a:ext>
            </a:extLst>
          </p:cNvPr>
          <p:cNvSpPr txBox="1"/>
          <p:nvPr/>
        </p:nvSpPr>
        <p:spPr>
          <a:xfrm>
            <a:off x="1417925" y="2555606"/>
            <a:ext cx="1668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Internally</a:t>
            </a:r>
            <a:r>
              <a:rPr lang="fr-FR" sz="2000" dirty="0"/>
              <a:t> Call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2C059F-EB56-3F61-58AF-782EC22E471D}"/>
              </a:ext>
            </a:extLst>
          </p:cNvPr>
          <p:cNvSpPr txBox="1"/>
          <p:nvPr/>
        </p:nvSpPr>
        <p:spPr>
          <a:xfrm>
            <a:off x="5878249" y="2768870"/>
            <a:ext cx="1763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« </a:t>
            </a:r>
            <a:r>
              <a:rPr lang="fr-FR" sz="3600" b="1" dirty="0" err="1"/>
              <a:t>tsc</a:t>
            </a:r>
            <a:r>
              <a:rPr lang="fr-FR" sz="3600" b="1" dirty="0"/>
              <a:t> -w</a:t>
            </a:r>
            <a:r>
              <a:rPr lang="fr-FR" sz="2800" dirty="0"/>
              <a:t>»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389DA2-B666-99EB-ED5E-FAB8F26D39F5}"/>
              </a:ext>
            </a:extLst>
          </p:cNvPr>
          <p:cNvSpPr txBox="1"/>
          <p:nvPr/>
        </p:nvSpPr>
        <p:spPr>
          <a:xfrm>
            <a:off x="5505371" y="2580561"/>
            <a:ext cx="1668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Internally</a:t>
            </a:r>
            <a:r>
              <a:rPr lang="fr-FR" sz="2000" dirty="0"/>
              <a:t> Call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D6F4C6-1344-0AD8-1003-68D92959B74E}"/>
              </a:ext>
            </a:extLst>
          </p:cNvPr>
          <p:cNvSpPr txBox="1"/>
          <p:nvPr/>
        </p:nvSpPr>
        <p:spPr>
          <a:xfrm>
            <a:off x="47626" y="4793843"/>
            <a:ext cx="488851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All </a:t>
            </a:r>
            <a:r>
              <a:rPr lang="fr-FR" sz="2400" dirty="0" err="1"/>
              <a:t>commands</a:t>
            </a:r>
            <a:r>
              <a:rPr lang="fr-FR" sz="2400" dirty="0"/>
              <a:t> « </a:t>
            </a:r>
            <a:r>
              <a:rPr lang="fr-FR" sz="2400" dirty="0" err="1"/>
              <a:t>npm</a:t>
            </a:r>
            <a:r>
              <a:rPr lang="fr-FR" sz="2400" dirty="0"/>
              <a:t> », « </a:t>
            </a:r>
            <a:r>
              <a:rPr lang="fr-FR" sz="2400" dirty="0" err="1"/>
              <a:t>ng</a:t>
            </a:r>
            <a:r>
              <a:rPr lang="fr-FR" sz="2400" dirty="0"/>
              <a:t> », « </a:t>
            </a:r>
            <a:r>
              <a:rPr lang="fr-FR" sz="2400" dirty="0" err="1"/>
              <a:t>tsc</a:t>
            </a:r>
            <a:r>
              <a:rPr lang="fr-FR" sz="2400" dirty="0"/>
              <a:t> »</a:t>
            </a:r>
          </a:p>
          <a:p>
            <a:r>
              <a:rPr lang="fr-FR" sz="2400" dirty="0"/>
              <a:t>Run </a:t>
            </a:r>
            <a:r>
              <a:rPr lang="fr-FR" sz="2400" dirty="0" err="1"/>
              <a:t>internally</a:t>
            </a:r>
            <a:r>
              <a:rPr lang="fr-FR" sz="2400" dirty="0"/>
              <a:t> </a:t>
            </a:r>
            <a:r>
              <a:rPr lang="fr-FR" sz="2400" b="1" dirty="0"/>
              <a:t>« </a:t>
            </a:r>
            <a:r>
              <a:rPr lang="fr-FR" sz="4400" b="1" dirty="0" err="1"/>
              <a:t>node</a:t>
            </a:r>
            <a:r>
              <a:rPr lang="fr-FR" sz="2400" b="1" dirty="0"/>
              <a:t> » </a:t>
            </a:r>
            <a:r>
              <a:rPr lang="fr-FR" sz="2400" dirty="0"/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41888981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" y="2931426"/>
            <a:ext cx="10515600" cy="782472"/>
          </a:xfrm>
        </p:spPr>
        <p:txBody>
          <a:bodyPr/>
          <a:lstStyle/>
          <a:p>
            <a:pPr algn="ctr"/>
            <a:r>
              <a:rPr lang="fr-FR" dirty="0" err="1"/>
              <a:t>Coffe</a:t>
            </a:r>
            <a:r>
              <a:rPr lang="fr-FR" dirty="0"/>
              <a:t> Break (?)</a:t>
            </a:r>
          </a:p>
        </p:txBody>
      </p:sp>
    </p:spTree>
    <p:extLst>
      <p:ext uri="{BB962C8B-B14F-4D97-AF65-F5344CB8AC3E}">
        <p14:creationId xmlns:p14="http://schemas.microsoft.com/office/powerpoint/2010/main" val="387898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E6AF2-C445-C9A2-48BD-D69CC998F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5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Edit System or User </a:t>
            </a:r>
            <a:r>
              <a:rPr lang="fr-FR" dirty="0" err="1"/>
              <a:t>Environment</a:t>
            </a:r>
            <a:r>
              <a:rPr lang="fr-FR" dirty="0"/>
              <a:t>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EC2515-4D3B-216D-E32B-941E27962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40922"/>
            <a:ext cx="6059261" cy="56932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93134BD-7CB9-0083-6CFC-9EFCBCC4CA12}"/>
              </a:ext>
            </a:extLst>
          </p:cNvPr>
          <p:cNvSpPr/>
          <p:nvPr/>
        </p:nvSpPr>
        <p:spPr>
          <a:xfrm>
            <a:off x="762002" y="1979612"/>
            <a:ext cx="3181348" cy="676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5E6187-B2E0-3B58-A1D2-22F53C608A75}"/>
              </a:ext>
            </a:extLst>
          </p:cNvPr>
          <p:cNvSpPr/>
          <p:nvPr/>
        </p:nvSpPr>
        <p:spPr>
          <a:xfrm>
            <a:off x="767446" y="2932112"/>
            <a:ext cx="3181348" cy="676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CF5625-EAB8-D118-6D97-5F921BB97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846" y="1484106"/>
            <a:ext cx="4115157" cy="474386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D9128D6-E026-DCA8-6432-DDAB6FE9BF3C}"/>
              </a:ext>
            </a:extLst>
          </p:cNvPr>
          <p:cNvSpPr/>
          <p:nvPr/>
        </p:nvSpPr>
        <p:spPr>
          <a:xfrm>
            <a:off x="9386888" y="5084763"/>
            <a:ext cx="2296206" cy="381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54778E-0658-5354-B33A-B6BCACDAA314}"/>
              </a:ext>
            </a:extLst>
          </p:cNvPr>
          <p:cNvSpPr/>
          <p:nvPr/>
        </p:nvSpPr>
        <p:spPr>
          <a:xfrm rot="16538973">
            <a:off x="-2149148" y="2198965"/>
            <a:ext cx="54908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System Diagnostic</a:t>
            </a:r>
          </a:p>
        </p:txBody>
      </p:sp>
    </p:spTree>
    <p:extLst>
      <p:ext uri="{BB962C8B-B14F-4D97-AF65-F5344CB8AC3E}">
        <p14:creationId xmlns:p14="http://schemas.microsoft.com/office/powerpoint/2010/main" val="398595725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A405-DE6E-29ED-0732-DD1824625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13" y="365125"/>
            <a:ext cx="11868150" cy="17827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Introducing</a:t>
            </a:r>
            <a:r>
              <a:rPr lang="fr-FR" dirty="0"/>
              <a:t> </a:t>
            </a:r>
            <a:r>
              <a:rPr lang="fr-FR" dirty="0" err="1"/>
              <a:t>difficulties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Async</a:t>
            </a:r>
            <a:r>
              <a:rPr lang="fr-FR" dirty="0"/>
              <a:t> Code:</a:t>
            </a:r>
            <a:br>
              <a:rPr lang="fr-FR" dirty="0"/>
            </a:br>
            <a:r>
              <a:rPr lang="fr-FR" dirty="0"/>
              <a:t>Callbacks, Promises, </a:t>
            </a:r>
            <a:r>
              <a:rPr lang="fr-FR" dirty="0" err="1"/>
              <a:t>async</a:t>
            </a:r>
            <a:r>
              <a:rPr lang="fr-FR" dirty="0"/>
              <a:t>/</a:t>
            </a:r>
            <a:r>
              <a:rPr lang="fr-FR" dirty="0" err="1"/>
              <a:t>await</a:t>
            </a:r>
            <a:r>
              <a:rPr lang="fr-FR" dirty="0"/>
              <a:t>, </a:t>
            </a:r>
            <a:br>
              <a:rPr lang="fr-FR" dirty="0"/>
            </a:br>
            <a:r>
              <a:rPr lang="fr-FR" dirty="0"/>
              <a:t>…   Threads in a mono-</a:t>
            </a:r>
            <a:r>
              <a:rPr lang="fr-FR" dirty="0" err="1"/>
              <a:t>threaded</a:t>
            </a:r>
            <a:r>
              <a:rPr lang="fr-FR" dirty="0"/>
              <a:t>-user </a:t>
            </a:r>
            <a:r>
              <a:rPr lang="fr-FR" dirty="0" err="1"/>
              <a:t>NodeJs</a:t>
            </a:r>
            <a:r>
              <a:rPr lang="fr-FR" dirty="0"/>
              <a:t>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3D921C-5452-C6D6-30ED-694222033AE9}"/>
              </a:ext>
            </a:extLst>
          </p:cNvPr>
          <p:cNvSpPr txBox="1"/>
          <p:nvPr/>
        </p:nvSpPr>
        <p:spPr>
          <a:xfrm>
            <a:off x="838200" y="3590925"/>
            <a:ext cx="35328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 simple http GET </a:t>
            </a:r>
            <a:r>
              <a:rPr lang="fr-FR" sz="2400" dirty="0" err="1"/>
              <a:t>fetch</a:t>
            </a:r>
            <a:r>
              <a:rPr lang="fr-FR" sz="2400" dirty="0"/>
              <a:t>()</a:t>
            </a:r>
          </a:p>
          <a:p>
            <a:r>
              <a:rPr lang="fr-FR" sz="2400" dirty="0"/>
              <a:t>.. The Hello world on http 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F0AF25-9F7B-CF91-C510-3A7FDDBEB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211" y="2927350"/>
            <a:ext cx="7085336" cy="217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746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08BA0-FD21-076A-27C4-5916AE418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 err="1"/>
              <a:t>Noticed</a:t>
            </a:r>
            <a:r>
              <a:rPr lang="fr-FR" dirty="0"/>
              <a:t> </a:t>
            </a:r>
            <a:r>
              <a:rPr lang="fr-FR" dirty="0" err="1"/>
              <a:t>WebStorm</a:t>
            </a:r>
            <a:r>
              <a:rPr lang="fr-FR" dirty="0"/>
              <a:t> </a:t>
            </a:r>
            <a:r>
              <a:rPr lang="fr-FR" dirty="0" err="1"/>
              <a:t>automatically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show </a:t>
            </a:r>
            <a:r>
              <a:rPr lang="fr-FR" b="1" dirty="0"/>
              <a:t>« :type »</a:t>
            </a:r>
            <a:r>
              <a:rPr lang="fr-FR" dirty="0"/>
              <a:t> and </a:t>
            </a:r>
            <a:r>
              <a:rPr lang="fr-FR" dirty="0" err="1"/>
              <a:t>parameter</a:t>
            </a:r>
            <a:r>
              <a:rPr lang="fr-FR" dirty="0"/>
              <a:t> </a:t>
            </a:r>
            <a:r>
              <a:rPr lang="fr-FR" b="1" dirty="0"/>
              <a:t>« </a:t>
            </a:r>
            <a:r>
              <a:rPr lang="fr-FR" b="1" dirty="0" err="1"/>
              <a:t>name</a:t>
            </a:r>
            <a:r>
              <a:rPr lang="fr-FR" b="1" dirty="0"/>
              <a:t>: »</a:t>
            </a:r>
            <a:r>
              <a:rPr lang="fr-FR" dirty="0"/>
              <a:t> in </a:t>
            </a:r>
            <a:r>
              <a:rPr lang="fr-FR" dirty="0" err="1"/>
              <a:t>grey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0C7A9F-64EF-B5E9-1660-5D46343A4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67" y="2570162"/>
            <a:ext cx="9415767" cy="28924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5BF964-7C88-B4BA-5E5F-FD3FBDFD4163}"/>
              </a:ext>
            </a:extLst>
          </p:cNvPr>
          <p:cNvSpPr/>
          <p:nvPr/>
        </p:nvSpPr>
        <p:spPr>
          <a:xfrm flipH="1">
            <a:off x="8329610" y="3524253"/>
            <a:ext cx="2071689" cy="314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7B77A9-9248-0047-151A-E03B914C3471}"/>
              </a:ext>
            </a:extLst>
          </p:cNvPr>
          <p:cNvSpPr/>
          <p:nvPr/>
        </p:nvSpPr>
        <p:spPr>
          <a:xfrm flipH="1">
            <a:off x="8586785" y="3892550"/>
            <a:ext cx="1757364" cy="314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E00D88-8785-B906-B579-E475494EDA28}"/>
              </a:ext>
            </a:extLst>
          </p:cNvPr>
          <p:cNvSpPr/>
          <p:nvPr/>
        </p:nvSpPr>
        <p:spPr>
          <a:xfrm flipH="1">
            <a:off x="4157660" y="4264025"/>
            <a:ext cx="757240" cy="314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3A44D2-5985-4867-B619-5852D51DC64E}"/>
              </a:ext>
            </a:extLst>
          </p:cNvPr>
          <p:cNvSpPr/>
          <p:nvPr/>
        </p:nvSpPr>
        <p:spPr>
          <a:xfrm flipH="1">
            <a:off x="2976560" y="3570287"/>
            <a:ext cx="685802" cy="314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2CB34E-8BA6-6816-CB68-DBF715D4F15A}"/>
              </a:ext>
            </a:extLst>
          </p:cNvPr>
          <p:cNvSpPr/>
          <p:nvPr/>
        </p:nvSpPr>
        <p:spPr>
          <a:xfrm flipH="1">
            <a:off x="5119685" y="4264024"/>
            <a:ext cx="757240" cy="314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FD8023-CCFF-34F1-AF7C-70DEFC75BACE}"/>
              </a:ext>
            </a:extLst>
          </p:cNvPr>
          <p:cNvSpPr/>
          <p:nvPr/>
        </p:nvSpPr>
        <p:spPr>
          <a:xfrm flipH="1">
            <a:off x="4591047" y="3898900"/>
            <a:ext cx="1171578" cy="314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3255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262F1-1ACC-375E-339F-EA79FBF0E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Adding</a:t>
            </a:r>
            <a:r>
              <a:rPr lang="fr-FR" dirty="0"/>
              <a:t> console.log(…)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3DB1C8-15F9-703D-F095-F5A9D88CD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524" y="1690688"/>
            <a:ext cx="10282793" cy="394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3669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868BE-6BC8-0032-7B1B-821CE00AB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/>
              <a:t>In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order</a:t>
            </a:r>
            <a:r>
              <a:rPr lang="fr-FR" dirty="0"/>
              <a:t> are the console.log()s </a:t>
            </a:r>
            <a:r>
              <a:rPr lang="fr-FR" dirty="0" err="1"/>
              <a:t>printed</a:t>
            </a:r>
            <a:r>
              <a:rPr lang="fr-FR" dirty="0"/>
              <a:t>?</a:t>
            </a:r>
            <a:br>
              <a:rPr lang="fr-FR" dirty="0"/>
            </a:br>
            <a:br>
              <a:rPr lang="fr-FR" dirty="0"/>
            </a:br>
            <a:r>
              <a:rPr lang="fr-FR" dirty="0"/>
              <a:t>1, 2, 3, 4 ?      …           </a:t>
            </a:r>
            <a:r>
              <a:rPr lang="fr-FR" dirty="0" err="1"/>
              <a:t>other</a:t>
            </a:r>
            <a:r>
              <a:rPr lang="fr-FR" dirty="0"/>
              <a:t>?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order</a:t>
            </a:r>
            <a:r>
              <a:rPr lang="fr-FR" dirty="0"/>
              <a:t>?</a:t>
            </a:r>
          </a:p>
        </p:txBody>
      </p:sp>
      <p:pic>
        <p:nvPicPr>
          <p:cNvPr id="3074" name="Picture 2" descr="Free Raise Your Hand Clipart, Download Free Raise Your Hand Clipart png  images, Free ClipArts on Clipart Library">
            <a:extLst>
              <a:ext uri="{FF2B5EF4-FFF2-40B4-BE49-F238E27FC236}">
                <a16:creationId xmlns:a16="http://schemas.microsoft.com/office/drawing/2014/main" id="{3A15DACE-4457-CAC1-8CF0-2414C2F51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2257425"/>
            <a:ext cx="5033962" cy="3195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97374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876D2-3129-101B-DD55-6D7AD8E83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Response</a:t>
            </a:r>
            <a:r>
              <a:rPr lang="fr-FR" dirty="0"/>
              <a:t>:  1, 4, 2, 3   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137396-D3C8-6835-F77E-D7CAF0934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512" y="2228746"/>
            <a:ext cx="6408975" cy="240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73046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BA9C9-658E-DA93-5CBB-CF26F9309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27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Put </a:t>
            </a:r>
            <a:r>
              <a:rPr lang="fr-FR" dirty="0" err="1"/>
              <a:t>Breakpoint</a:t>
            </a:r>
            <a:r>
              <a:rPr lang="fr-FR" dirty="0"/>
              <a:t> and </a:t>
            </a:r>
            <a:r>
              <a:rPr lang="fr-FR" dirty="0" err="1"/>
              <a:t>Debug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904BB9-8205-FEEC-7778-21E8B4E2F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3" y="912973"/>
            <a:ext cx="10553700" cy="586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812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2DE0F-4643-3634-3ACC-AA65D0F40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Can </a:t>
            </a:r>
            <a:r>
              <a:rPr lang="fr-FR" dirty="0" err="1"/>
              <a:t>you</a:t>
            </a:r>
            <a:r>
              <a:rPr lang="fr-FR" dirty="0"/>
              <a:t> spot the bug </a:t>
            </a:r>
            <a:r>
              <a:rPr lang="fr-FR" dirty="0" err="1"/>
              <a:t>here</a:t>
            </a:r>
            <a:r>
              <a:rPr lang="fr-FR" dirty="0"/>
              <a:t>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DCD55D-DA9F-C579-65F5-6160EE9B7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26" y="1843565"/>
            <a:ext cx="11708847" cy="304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424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DA569-9B18-3034-C527-9C34F2ACB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Spot the Bug … 4 Clues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E2C049-3806-EFC7-19BD-649D79D028A2}"/>
              </a:ext>
            </a:extLst>
          </p:cNvPr>
          <p:cNvSpPr txBox="1"/>
          <p:nvPr/>
        </p:nvSpPr>
        <p:spPr>
          <a:xfrm>
            <a:off x="1662703" y="2240557"/>
            <a:ext cx="9140579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1/  No Compile ERROR  … but Running =&gt; </a:t>
            </a:r>
            <a:r>
              <a:rPr lang="fr-FR" sz="2800" dirty="0" err="1"/>
              <a:t>see</a:t>
            </a:r>
            <a:r>
              <a:rPr lang="fr-FR" sz="2800" dirty="0"/>
              <a:t> in console logs</a:t>
            </a:r>
          </a:p>
          <a:p>
            <a:endParaRPr lang="fr-FR" sz="2800" dirty="0"/>
          </a:p>
          <a:p>
            <a:r>
              <a:rPr lang="fr-FR" sz="2800" dirty="0"/>
              <a:t>2/ </a:t>
            </a:r>
            <a:r>
              <a:rPr lang="fr-FR" sz="2800" dirty="0" err="1"/>
              <a:t>Executing</a:t>
            </a:r>
            <a:r>
              <a:rPr lang="fr-FR" sz="2800" dirty="0"/>
              <a:t> in </a:t>
            </a:r>
            <a:r>
              <a:rPr lang="fr-FR" sz="2800" dirty="0" err="1"/>
              <a:t>Debug</a:t>
            </a:r>
            <a:r>
              <a:rPr lang="fr-FR" sz="2800" dirty="0"/>
              <a:t> mode =&gt; check variables values</a:t>
            </a:r>
          </a:p>
          <a:p>
            <a:endParaRPr lang="fr-FR" sz="2800" dirty="0"/>
          </a:p>
          <a:p>
            <a:r>
              <a:rPr lang="fr-FR" sz="2800" dirty="0"/>
              <a:t>3/ </a:t>
            </a:r>
            <a:r>
              <a:rPr lang="fr-FR" sz="2800" dirty="0" err="1"/>
              <a:t>WebStorm</a:t>
            </a:r>
            <a:r>
              <a:rPr lang="fr-FR" sz="2800" dirty="0"/>
              <a:t> </a:t>
            </a:r>
            <a:r>
              <a:rPr lang="fr-FR" sz="2800" dirty="0" err="1"/>
              <a:t>underline</a:t>
            </a:r>
            <a:r>
              <a:rPr lang="fr-FR" sz="2800" dirty="0"/>
              <a:t> « .</a:t>
            </a:r>
            <a:r>
              <a:rPr lang="fr-FR" sz="2800" dirty="0" err="1"/>
              <a:t>text</a:t>
            </a:r>
            <a:r>
              <a:rPr lang="fr-FR" sz="2800" dirty="0"/>
              <a:t>() » as a possible warning</a:t>
            </a:r>
          </a:p>
          <a:p>
            <a:endParaRPr lang="fr-FR" sz="2800" dirty="0"/>
          </a:p>
          <a:p>
            <a:r>
              <a:rPr lang="fr-FR" sz="2800" dirty="0"/>
              <a:t>4/ Can </a:t>
            </a:r>
            <a:r>
              <a:rPr lang="fr-FR" sz="2800" dirty="0" err="1"/>
              <a:t>you</a:t>
            </a:r>
            <a:r>
              <a:rPr lang="fr-FR" sz="2800" dirty="0"/>
              <a:t> Spot the </a:t>
            </a:r>
            <a:r>
              <a:rPr lang="fr-FR" sz="2800" dirty="0" err="1"/>
              <a:t>inconsistent</a:t>
            </a:r>
            <a:r>
              <a:rPr lang="fr-FR" sz="2800" dirty="0"/>
              <a:t> Type </a:t>
            </a:r>
            <a:r>
              <a:rPr lang="fr-FR" sz="2800" dirty="0" err="1"/>
              <a:t>infered</a:t>
            </a:r>
            <a:r>
              <a:rPr lang="fr-FR" sz="2800" dirty="0"/>
              <a:t> by </a:t>
            </a:r>
            <a:r>
              <a:rPr lang="fr-FR" sz="2800" dirty="0" err="1"/>
              <a:t>WebStorm</a:t>
            </a:r>
            <a:endParaRPr lang="fr-FR" sz="2800" dirty="0"/>
          </a:p>
          <a:p>
            <a:r>
              <a:rPr lang="fr-FR" sz="2800" dirty="0"/>
              <a:t>     (not a bug in </a:t>
            </a:r>
            <a:r>
              <a:rPr lang="fr-FR" sz="2800" dirty="0" err="1"/>
              <a:t>WebStorm</a:t>
            </a:r>
            <a:r>
              <a:rPr lang="fr-FR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089592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AFE91-0649-3CCE-3C26-53BC395A6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5125"/>
            <a:ext cx="11558588" cy="180181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Clue 1/  Run,  </a:t>
            </a:r>
            <a:r>
              <a:rPr lang="fr-FR" dirty="0" err="1"/>
              <a:t>see</a:t>
            </a:r>
            <a:r>
              <a:rPr lang="fr-FR" dirty="0"/>
              <a:t> in console log</a:t>
            </a:r>
            <a:br>
              <a:rPr lang="fr-FR" dirty="0"/>
            </a:br>
            <a:r>
              <a:rPr lang="fr-FR" dirty="0" err="1"/>
              <a:t>Understand</a:t>
            </a:r>
            <a:r>
              <a:rPr lang="fr-FR" dirty="0"/>
              <a:t> the « </a:t>
            </a:r>
            <a:r>
              <a:rPr lang="fr-FR" dirty="0" err="1"/>
              <a:t>undefined</a:t>
            </a:r>
            <a:r>
              <a:rPr lang="fr-FR" dirty="0"/>
              <a:t> » </a:t>
            </a:r>
            <a:r>
              <a:rPr lang="fr-FR" dirty="0" err="1"/>
              <a:t>instead</a:t>
            </a:r>
            <a:r>
              <a:rPr lang="fr-FR" dirty="0"/>
              <a:t> of  &lt;html&gt;…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F99EFE-50C1-1742-0302-14A575ADD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9096"/>
            <a:ext cx="12192000" cy="21408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40FF33-1190-1A79-6787-6C60A657F226}"/>
              </a:ext>
            </a:extLst>
          </p:cNvPr>
          <p:cNvSpPr/>
          <p:nvPr/>
        </p:nvSpPr>
        <p:spPr>
          <a:xfrm flipH="1">
            <a:off x="604834" y="4270374"/>
            <a:ext cx="1090615" cy="314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69907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2095C-6333-5148-6B8F-D8526C83F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338" y="60344"/>
            <a:ext cx="10515600" cy="992188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Clue 2 / </a:t>
            </a:r>
            <a:r>
              <a:rPr lang="fr-FR" dirty="0" err="1"/>
              <a:t>Debug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Breakpoint</a:t>
            </a:r>
            <a:br>
              <a:rPr lang="fr-FR" dirty="0"/>
            </a:br>
            <a:r>
              <a:rPr lang="fr-FR" dirty="0"/>
              <a:t>… </a:t>
            </a:r>
            <a:r>
              <a:rPr lang="fr-FR" dirty="0" err="1"/>
              <a:t>indeed</a:t>
            </a:r>
            <a:r>
              <a:rPr lang="fr-FR" dirty="0"/>
              <a:t> « body »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undefined</a:t>
            </a:r>
            <a:endParaRPr lang="fr-FR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4B74A-0BC4-791D-C3EA-112074DAE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2" y="1087360"/>
            <a:ext cx="10367962" cy="57293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01ACEE5-B1BB-BF5F-61DA-674C3B701B19}"/>
              </a:ext>
            </a:extLst>
          </p:cNvPr>
          <p:cNvSpPr/>
          <p:nvPr/>
        </p:nvSpPr>
        <p:spPr>
          <a:xfrm flipH="1">
            <a:off x="3614733" y="5551487"/>
            <a:ext cx="1414466" cy="3349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52E4D3-355A-0BBC-6C2D-597B1AED5BE5}"/>
              </a:ext>
            </a:extLst>
          </p:cNvPr>
          <p:cNvSpPr/>
          <p:nvPr/>
        </p:nvSpPr>
        <p:spPr>
          <a:xfrm flipH="1">
            <a:off x="6498427" y="2871786"/>
            <a:ext cx="1090615" cy="2555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3918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898</TotalTime>
  <Words>2063</Words>
  <Application>Microsoft Office PowerPoint</Application>
  <PresentationFormat>Widescreen</PresentationFormat>
  <Paragraphs>249</Paragraphs>
  <Slides>107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2" baseType="lpstr">
      <vt:lpstr>Arial</vt:lpstr>
      <vt:lpstr>Calibri</vt:lpstr>
      <vt:lpstr>Calibri Light</vt:lpstr>
      <vt:lpstr>Google Sans</vt:lpstr>
      <vt:lpstr>Office Theme</vt:lpstr>
      <vt:lpstr>Hands-on NodeJS  + JavaScript  + Debug(WebStorm)  + TypeScript</vt:lpstr>
      <vt:lpstr>Objectives</vt:lpstr>
      <vt:lpstr>Outline</vt:lpstr>
      <vt:lpstr>Google NodeJs</vt:lpstr>
      <vt:lpstr>Download NodeJs</vt:lpstr>
      <vt:lpstr>Check NodeJs exe (check version)  C:&gt; node -v</vt:lpstr>
      <vt:lpstr>Several installed ? … which one will be resolved  C:&gt; where node</vt:lpstr>
      <vt:lpstr>Check NodeJS is in « %PATH% »(win cmd terminal)  echo %PATH%</vt:lpstr>
      <vt:lpstr>Edit System or User Environment Variables</vt:lpstr>
      <vt:lpstr>Edit {user|system} PATH environment variable</vt:lpstr>
      <vt:lpstr>Prepend(=max priority) or Append to PATH</vt:lpstr>
      <vt:lpstr>Override in terminal to add in « %PATH% » ( may edit + call setenv.cmd)  set PATH=c:\your-node-dir;%PATH%</vt:lpstr>
      <vt:lpstr>Case 2… using Cmder &gt; Bash$  Check NodeJS « $PATH »   echo $PATH</vt:lpstr>
      <vt:lpstr>Case 2 … using Cmder Bash, Adding in $PATH ( may edit in your  $HOME/.profile or .bashrc ) export PATH=/c/your-node-dir:$PATH</vt:lpstr>
      <vt:lpstr>Start NodeJs interactive prompt  C:&gt;  node</vt:lpstr>
      <vt:lpstr>Play with interactive Javascript eval  1+1 console.log(‘Hello’) </vt:lpstr>
      <vt:lpstr>Stop Prompt …   Ctrl+C  Ctrl+C     or   .exit</vt:lpstr>
      <vt:lpstr>Start NodeJs on a « program.js » file  C:&gt;  node  program.js</vt:lpstr>
      <vt:lpstr>Coffee Break (?)</vt:lpstr>
      <vt:lpstr>Node … need Package !!!  Npm = Node Package Manager</vt:lpstr>
      <vt:lpstr>C:&gt;  npm </vt:lpstr>
      <vt:lpstr>$ npm init</vt:lpstr>
      <vt:lpstr>npm init =&gt; open File explorer  =&gt; 1 File « package.json »</vt:lpstr>
      <vt:lpstr>package.json</vt:lpstr>
      <vt:lpstr>Search Package dependencies ? ... </vt:lpstr>
      <vt:lpstr>Npm search … Registry (=Repository)</vt:lpstr>
      <vt:lpstr>https://npmjs.com </vt:lpstr>
      <vt:lpstr>Search « express » package</vt:lpstr>
      <vt:lpstr>Package express … version / doc / install</vt:lpstr>
      <vt:lpstr>Add npm dependency « express »  C:&gt;  npm install –s express (equivalent: npm install --save express ) </vt:lpstr>
      <vt:lpstr>npm --save  …. =&gt; save to package.json file   + package-lock.json    + download **/** to node_modules/</vt:lpstr>
      <vt:lpstr>node_modules/express/lib/**/*.js</vt:lpstr>
      <vt:lpstr>… 1 Line added in package.json  dependencies: { «pck-name» : « version », … }</vt:lpstr>
      <vt:lpstr>https://docs.npmjs.com/about-semantic-versioning </vt:lpstr>
      <vt:lpstr>Locking versions number … package-lock.json</vt:lpstr>
      <vt:lpstr>node_modules/*/*/*/*.js</vt:lpstr>
      <vt:lpstr>After getting some web project source code… =&gt; downloads to re-fill node_modules/** as defined in package.json  $ npm install</vt:lpstr>
      <vt:lpstr>node_modules/express/package.json</vt:lpstr>
      <vt:lpstr>package.json -&gt; package.json -&gt; … package.json  transitive dependencies </vt:lpstr>
      <vt:lpstr>npm ls --all</vt:lpstr>
      <vt:lpstr>Coffee break (?)</vt:lpstr>
      <vt:lpstr>Choose a Text Editor</vt:lpstr>
      <vt:lpstr>Choose (NOT a Text Editor) a modern IDE</vt:lpstr>
      <vt:lpstr>https://www.jetbrains.com/webstorm/ </vt:lpstr>
      <vt:lpstr>Download 30 days free evaluation + Install …</vt:lpstr>
      <vt:lpstr>Notice Licenses: IntelliJ Ultimate = WebStorm + IntelliJ + …. IntelliJ Community = .. NO web ! </vt:lpstr>
      <vt:lpstr>Open Project</vt:lpstr>
      <vt:lpstr>Edit program.js  File</vt:lpstr>
      <vt:lpstr>Click on « Run » or « Debug » ?</vt:lpstr>
      <vt:lpstr>… Case undetected « node » not in %PATH%</vt:lpstr>
      <vt:lpstr>Configure … Add node</vt:lpstr>
      <vt:lpstr>Edit Run/Debug configuration…</vt:lpstr>
      <vt:lpstr>« Run » … Program Finished + console print</vt:lpstr>
      <vt:lpstr>Redo « Run » or « Debug » Need to re-edit   node in %PATH%  ??? </vt:lpstr>
      <vt:lpstr>Change configuration « your-config »  instead of « Current File »</vt:lpstr>
      <vt:lpstr>Debug « Mode » + Breakpoint =&gt; Program Paused</vt:lpstr>
      <vt:lpstr>Step Into(F7)          &lt; Step Over(F8)                     &lt; Step Out (Maj F8)                     &lt; Resume (F9)</vt:lpstr>
      <vt:lpstr>Coffee Break</vt:lpstr>
      <vt:lpstr>Complains on JavaScript ?</vt:lpstr>
      <vt:lpstr>TypeScript</vt:lpstr>
      <vt:lpstr>Edit a TypeScript  *.ts File</vt:lpstr>
      <vt:lpstr>Right Click « Compile TypeScript »</vt:lpstr>
      <vt:lpstr>Open Item « .ts » &gt;  Sub Item « .js » see generated Js !!</vt:lpstr>
      <vt:lpstr>Debug Ts program … (No Run/Debug/breakpoint in *.ts,  but ok in *.js)  need « .map » file for mapping ts line X &lt;-&gt; js line Y</vt:lpstr>
      <vt:lpstr>Edit Settings &gt; TypeScript  &gt; Recompile on changes</vt:lpstr>
      <vt:lpstr>Edit on Left *.ts … see real time change in right *.js</vt:lpstr>
      <vt:lpstr>Edit many **/*.ts … see corresponding **/*.js</vt:lpstr>
      <vt:lpstr> tsc = TypeScript Compiler  … same as in IDE, but in batch mode, for CI-CD</vt:lpstr>
      <vt:lpstr>https://www.typescriptlang.org/docs/handbook/typescript-tooling-in-5-minutes.html </vt:lpstr>
      <vt:lpstr>$ npm install –g typescript ( « -g » for « --global »  … add tsc in node %PATH%)</vt:lpstr>
      <vt:lpstr>$ tsc</vt:lpstr>
      <vt:lpstr>3 uses cases …  1/ compile 1 single .ts file 2/ compile **/*.ts in project 3/ « -w » real-time watch to recompile on change</vt:lpstr>
      <vt:lpstr>$ tsc   single-file.ts</vt:lpstr>
      <vt:lpstr>Tsc Compiles … find ERRORs messages at compile-time  Compare… remember typo found at runtime ? https://my-broken-web-site-deployed-in-PROD.html </vt:lpstr>
      <vt:lpstr>Create tsc configuration file: « tsconfig.json »</vt:lpstr>
      <vt:lpstr>Default tsconfig.json</vt:lpstr>
      <vt:lpstr>Notice sourceMap:true   in tsconfig.json  … and **/*.js.map files generated</vt:lpstr>
      <vt:lpstr>.map file    …  = « lineNumber » debugging info  between source « *.ts  » and generated « *.js »  Analogy with java: between source « *.java » and generated « *.class » </vt:lpstr>
      <vt:lpstr>Remark and Analogy</vt:lpstr>
      <vt:lpstr>Remark of The Remark … WebAssembly</vt:lpstr>
      <vt:lpstr>.map Goodies … can put breakpoint on *.ts (still debugging *.js for launch)</vt:lpstr>
      <vt:lpstr>$ tsc ( or equivalent :  $ tsc –p tsconfig.json )</vt:lpstr>
      <vt:lpstr>$ tsc -w</vt:lpstr>
      <vt:lpstr>Edit file to get Compile Error with –w (watch)</vt:lpstr>
      <vt:lpstr>Install « typescript » in package.json devDependencies (devDependencies  !=  dependencies, != global )  $ npm install –save-dev typescript</vt:lpstr>
      <vt:lpstr>devDependencies…</vt:lpstr>
      <vt:lpstr>Edit package.json « scripts »</vt:lpstr>
      <vt:lpstr>Understanding Angular « ng » client internals</vt:lpstr>
      <vt:lpstr>Coffe Break (?)</vt:lpstr>
      <vt:lpstr>Introducing difficulties with Async Code: Callbacks, Promises, async/await,  …   Threads in a mono-threaded-user NodeJs model</vt:lpstr>
      <vt:lpstr>Noticed WebStorm automatically  show « :type » and parameter « name: » in grey</vt:lpstr>
      <vt:lpstr>Adding console.log(…)</vt:lpstr>
      <vt:lpstr>In which order are the console.log()s printed?  1, 2, 3, 4 ?      …           other? which order?</vt:lpstr>
      <vt:lpstr>Response:  1, 4, 2, 3   !!</vt:lpstr>
      <vt:lpstr>Put Breakpoint and Debug</vt:lpstr>
      <vt:lpstr>Can you spot the bug here ?</vt:lpstr>
      <vt:lpstr>Spot the Bug … 4 Clues</vt:lpstr>
      <vt:lpstr>Clue 1/  Run,  see in console log Understand the « undefined » instead of  &lt;html&gt;… ?</vt:lpstr>
      <vt:lpstr>Clue 2 / Debug with Breakpoint … indeed « body » is undefined</vt:lpstr>
      <vt:lpstr>Clue 3/  .text() in underlined in WebStorm ?</vt:lpstr>
      <vt:lpstr>Check « .text() » : Browsing code -&gt; definition !</vt:lpstr>
      <vt:lpstr>Clue 4/  Inconsistent types  … was expecting « string », got « void »</vt:lpstr>
      <vt:lpstr>Promise and nested Callbacks =&gt; Cascading Hell  async/await Solution  Cf also  RxJS  (out of scope here… But used in Angular)</vt:lpstr>
      <vt:lpstr>Transforming fetch().then() … to await fetch()</vt:lpstr>
      <vt:lpstr>Run async/await …</vt:lpstr>
      <vt:lpstr>Coffe Break / Lunch Break (?)</vt:lpstr>
      <vt:lpstr>Next Steps…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NAUWYNCK Arnaud</dc:creator>
  <cp:lastModifiedBy>NAUWYNCK Arnaud</cp:lastModifiedBy>
  <cp:revision>67</cp:revision>
  <dcterms:created xsi:type="dcterms:W3CDTF">2023-08-31T17:03:55Z</dcterms:created>
  <dcterms:modified xsi:type="dcterms:W3CDTF">2023-09-01T08:02:15Z</dcterms:modified>
</cp:coreProperties>
</file>